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22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1" r:id="rId3"/>
    <p:sldMasterId id="2147483677" r:id="rId4"/>
    <p:sldMasterId id="2147483692" r:id="rId5"/>
  </p:sldMasterIdLst>
  <p:notesMasterIdLst>
    <p:notesMasterId r:id="rId68"/>
  </p:notesMasterIdLst>
  <p:sldIdLst>
    <p:sldId id="256" r:id="rId6"/>
    <p:sldId id="25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2" r:id="rId15"/>
    <p:sldId id="26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58" r:id="rId27"/>
    <p:sldId id="325" r:id="rId28"/>
    <p:sldId id="326" r:id="rId29"/>
    <p:sldId id="327" r:id="rId30"/>
    <p:sldId id="328" r:id="rId31"/>
    <p:sldId id="329" r:id="rId32"/>
    <p:sldId id="342" r:id="rId33"/>
    <p:sldId id="341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25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260" r:id="rId53"/>
    <p:sldId id="734" r:id="rId54"/>
    <p:sldId id="847" r:id="rId55"/>
    <p:sldId id="851" r:id="rId56"/>
    <p:sldId id="827" r:id="rId57"/>
    <p:sldId id="852" r:id="rId58"/>
    <p:sldId id="853" r:id="rId59"/>
    <p:sldId id="854" r:id="rId60"/>
    <p:sldId id="261" r:id="rId61"/>
    <p:sldId id="282" r:id="rId62"/>
    <p:sldId id="283" r:id="rId63"/>
    <p:sldId id="284" r:id="rId64"/>
    <p:sldId id="285" r:id="rId65"/>
    <p:sldId id="286" r:id="rId66"/>
    <p:sldId id="281" r:id="rId67"/>
  </p:sldIdLst>
  <p:sldSz cx="18288000" cy="10287000"/>
  <p:notesSz cx="6858000" cy="9144000"/>
  <p:embeddedFontLst>
    <p:embeddedFont>
      <p:font typeface="맑은 고딕" panose="020B0503020000020004" pitchFamily="34" charset="-127"/>
      <p:regular r:id="rId69"/>
      <p:bold r:id="rId70"/>
    </p:embeddedFont>
    <p:embeddedFont>
      <p:font typeface="나눔바른고딕" panose="020B0604020202020204" charset="-127"/>
      <p:regular r:id="rId71"/>
      <p:bold r:id="rId72"/>
    </p:embeddedFont>
    <p:embeddedFont>
      <p:font typeface="Cambria Math" panose="02040503050406030204" pitchFamily="18" charset="0"/>
      <p:regular r:id="rId73"/>
    </p:embeddedFont>
    <p:embeddedFont>
      <p:font typeface="Daytona Condensed Light" panose="020B0306030503040204" pitchFamily="34" charset="0"/>
      <p:regular r:id="rId74"/>
    </p:embeddedFont>
    <p:embeddedFont>
      <p:font typeface="Posterama" panose="020B0504020200020000" pitchFamily="34" charset="0"/>
      <p:regular r:id="rId75"/>
    </p:embeddedFont>
    <p:embeddedFont>
      <p:font typeface="Raleway" pitchFamily="2" charset="0"/>
      <p:regular r:id="rId76"/>
      <p:bold r:id="rId77"/>
      <p:italic r:id="rId78"/>
      <p:boldItalic r:id="rId79"/>
    </p:embeddedFont>
    <p:embeddedFont>
      <p:font typeface="Space Mono" panose="020B0604020202020204" charset="0"/>
      <p:regular r:id="rId80"/>
    </p:embeddedFont>
    <p:embeddedFont>
      <p:font typeface="Space Mono Bold" panose="020B0604020202020204" charset="0"/>
      <p:regular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4" y="9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84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8.fntdata"/><Relationship Id="rId7" Type="http://schemas.openxmlformats.org/officeDocument/2006/relationships/slide" Target="slides/slide2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hProcess11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45D50368-372D-4F79-95B9-B27BD239F0F6}">
      <dgm:prSet phldrT="[Text]" custT="1"/>
      <dgm:spPr/>
      <dgm:t>
        <a:bodyPr/>
        <a:lstStyle/>
        <a:p>
          <a:pPr rtl="0"/>
          <a:r>
            <a:rPr lang="de" sz="2000" dirty="0"/>
            <a:t>Completeness of existing algorithm</a:t>
          </a:r>
        </a:p>
      </dgm:t>
    </dgm:pt>
    <dgm:pt modelId="{CDE1A78B-2AE4-4A71-9139-416C219BC84D}" type="parTrans" cxnId="{68788A78-9180-41FF-BD09-BF4DBB52EA0D}">
      <dgm:prSet/>
      <dgm:spPr/>
      <dgm:t>
        <a:bodyPr rtlCol="0"/>
        <a:lstStyle/>
        <a:p>
          <a:pPr rtl="0"/>
          <a:endParaRPr lang="en-US"/>
        </a:p>
      </dgm:t>
    </dgm:pt>
    <dgm:pt modelId="{508ABF25-4B40-405C-9E88-248ED8B31B83}" type="sibTrans" cxnId="{68788A78-9180-41FF-BD09-BF4DBB52EA0D}">
      <dgm:prSet/>
      <dgm:spPr/>
      <dgm:t>
        <a:bodyPr rtlCol="0"/>
        <a:lstStyle/>
        <a:p>
          <a:pPr rtl="0"/>
          <a:endParaRPr lang="en-US"/>
        </a:p>
      </dgm:t>
    </dgm:pt>
    <dgm:pt modelId="{15FCB7DF-D0D3-43D8-8FE5-E5FFDED6264E}">
      <dgm:prSet phldrT="[Text]" custT="1"/>
      <dgm:spPr/>
      <dgm:t>
        <a:bodyPr/>
        <a:lstStyle/>
        <a:p>
          <a:pPr rtl="0"/>
          <a:r>
            <a:rPr lang="de-DE" sz="1600" dirty="0"/>
            <a:t>E</a:t>
          </a:r>
          <a:r>
            <a:rPr lang="de" sz="1600" dirty="0"/>
            <a:t>xtended experiments for uncertainty estimations.</a:t>
          </a:r>
        </a:p>
      </dgm:t>
    </dgm:pt>
    <dgm:pt modelId="{5DD5E854-B70B-4927-93DD-9B930567F2D9}" type="parTrans" cxnId="{D8EBBD42-214D-4D3D-9A34-A5A6A40991CD}">
      <dgm:prSet/>
      <dgm:spPr/>
      <dgm:t>
        <a:bodyPr rtlCol="0"/>
        <a:lstStyle/>
        <a:p>
          <a:pPr rtl="0"/>
          <a:endParaRPr lang="en-US"/>
        </a:p>
      </dgm:t>
    </dgm:pt>
    <dgm:pt modelId="{DDE76206-3F7F-4788-87BA-8C9D4D26CDB9}" type="sibTrans" cxnId="{D8EBBD42-214D-4D3D-9A34-A5A6A40991CD}">
      <dgm:prSet/>
      <dgm:spPr/>
      <dgm:t>
        <a:bodyPr rtlCol="0"/>
        <a:lstStyle/>
        <a:p>
          <a:pPr rtl="0"/>
          <a:endParaRPr lang="en-US"/>
        </a:p>
      </dgm:t>
    </dgm:pt>
    <dgm:pt modelId="{196543C5-093B-4437-B406-DBE4B882EA97}">
      <dgm:prSet phldrT="[Text]"/>
      <dgm:spPr/>
      <dgm:t>
        <a:bodyPr/>
        <a:lstStyle/>
        <a:p>
          <a:pPr rtl="0"/>
          <a:r>
            <a:rPr lang="de" sz="2000" dirty="0"/>
            <a:t>Extension of </a:t>
          </a:r>
          <a:r>
            <a:rPr lang="de" dirty="0"/>
            <a:t>Quantum</a:t>
          </a:r>
          <a:r>
            <a:rPr lang="de" sz="2000" dirty="0"/>
            <a:t> inspired algorithm</a:t>
          </a:r>
        </a:p>
      </dgm:t>
    </dgm:pt>
    <dgm:pt modelId="{41DE1F19-4A9F-48CD-A44E-6BF1D04E31EE}" type="parTrans" cxnId="{52499B9F-797A-43CC-89E1-64C52021BFAF}">
      <dgm:prSet/>
      <dgm:spPr/>
      <dgm:t>
        <a:bodyPr rtlCol="0"/>
        <a:lstStyle/>
        <a:p>
          <a:pPr rtl="0"/>
          <a:endParaRPr lang="en-US"/>
        </a:p>
      </dgm:t>
    </dgm:pt>
    <dgm:pt modelId="{F264F018-7FB9-43EC-B595-B986D351AD7B}" type="sibTrans" cxnId="{52499B9F-797A-43CC-89E1-64C52021BFAF}">
      <dgm:prSet/>
      <dgm:spPr/>
      <dgm:t>
        <a:bodyPr rtlCol="0"/>
        <a:lstStyle/>
        <a:p>
          <a:pPr rtl="0"/>
          <a:endParaRPr lang="en-US"/>
        </a:p>
      </dgm:t>
    </dgm:pt>
    <dgm:pt modelId="{C485168C-07AD-4DE6-B17E-1E96E93777D7}">
      <dgm:prSet phldrT="[Text]" custT="1"/>
      <dgm:spPr/>
      <dgm:t>
        <a:bodyPr/>
        <a:lstStyle/>
        <a:p>
          <a:pPr rtl="0"/>
          <a:r>
            <a:rPr lang="de" sz="1600" dirty="0"/>
            <a:t>Try neural ODE based training scheme.</a:t>
          </a:r>
        </a:p>
      </dgm:t>
    </dgm:pt>
    <dgm:pt modelId="{2EA2CE1F-978B-4B0A-92B2-CA23FBAEB8C0}" type="parTrans" cxnId="{B374803A-F1D8-4C12-8B03-25954CE7DDA9}">
      <dgm:prSet/>
      <dgm:spPr/>
      <dgm:t>
        <a:bodyPr rtlCol="0"/>
        <a:lstStyle/>
        <a:p>
          <a:pPr rtl="0"/>
          <a:endParaRPr lang="en-US"/>
        </a:p>
      </dgm:t>
    </dgm:pt>
    <dgm:pt modelId="{05F43B89-7F05-43F2-A0A8-66E0914D6EC4}" type="sibTrans" cxnId="{B374803A-F1D8-4C12-8B03-25954CE7DDA9}">
      <dgm:prSet/>
      <dgm:spPr/>
      <dgm:t>
        <a:bodyPr rtlCol="0"/>
        <a:lstStyle/>
        <a:p>
          <a:pPr rtl="0"/>
          <a:endParaRPr lang="en-US"/>
        </a:p>
      </dgm:t>
    </dgm:pt>
    <dgm:pt modelId="{CA2BABAF-EDAA-4496-8316-FD6EA3643E8F}">
      <dgm:prSet phldrT="[Text]" custT="1"/>
      <dgm:spPr/>
      <dgm:t>
        <a:bodyPr/>
        <a:lstStyle/>
        <a:p>
          <a:pPr rtl="0"/>
          <a:r>
            <a:rPr lang="de" sz="2000" dirty="0"/>
            <a:t>Algorithmic benchmarking</a:t>
          </a:r>
        </a:p>
      </dgm:t>
    </dgm:pt>
    <dgm:pt modelId="{2B1B4805-2FB7-402F-86A8-587F29181C18}" type="parTrans" cxnId="{4011B082-09BD-4DD1-A54F-EA5AB249A3C2}">
      <dgm:prSet/>
      <dgm:spPr/>
      <dgm:t>
        <a:bodyPr rtlCol="0"/>
        <a:lstStyle/>
        <a:p>
          <a:pPr rtl="0"/>
          <a:endParaRPr lang="en-US"/>
        </a:p>
      </dgm:t>
    </dgm:pt>
    <dgm:pt modelId="{4498AB02-A1BF-4D28-8918-F87A89CEE23B}" type="sibTrans" cxnId="{4011B082-09BD-4DD1-A54F-EA5AB249A3C2}">
      <dgm:prSet/>
      <dgm:spPr/>
      <dgm:t>
        <a:bodyPr rtlCol="0"/>
        <a:lstStyle/>
        <a:p>
          <a:pPr rtl="0"/>
          <a:endParaRPr lang="en-US"/>
        </a:p>
      </dgm:t>
    </dgm:pt>
    <dgm:pt modelId="{ABC1EDDD-C08B-4F9C-8453-9CEFCC2AF319}">
      <dgm:prSet phldrT="[Text]" custT="1"/>
      <dgm:spPr/>
      <dgm:t>
        <a:bodyPr/>
        <a:lstStyle/>
        <a:p>
          <a:pPr rtl="0"/>
          <a:r>
            <a:rPr lang="de" sz="1600" dirty="0"/>
            <a:t>Performance benchmarking of quantum inspired algorithms against classical baselines.</a:t>
          </a:r>
        </a:p>
      </dgm:t>
    </dgm:pt>
    <dgm:pt modelId="{33D02404-349E-4E82-A8BA-C0A907006883}" type="parTrans" cxnId="{9C4BE375-6187-4BD4-A343-9FC71D796AF1}">
      <dgm:prSet/>
      <dgm:spPr/>
      <dgm:t>
        <a:bodyPr rtlCol="0"/>
        <a:lstStyle/>
        <a:p>
          <a:pPr rtl="0"/>
          <a:endParaRPr lang="en-US"/>
        </a:p>
      </dgm:t>
    </dgm:pt>
    <dgm:pt modelId="{7D85D88C-6545-49D9-9F9D-01270187B165}" type="sibTrans" cxnId="{9C4BE375-6187-4BD4-A343-9FC71D796AF1}">
      <dgm:prSet/>
      <dgm:spPr/>
      <dgm:t>
        <a:bodyPr rtlCol="0"/>
        <a:lstStyle/>
        <a:p>
          <a:pPr rtl="0"/>
          <a:endParaRPr lang="en-US"/>
        </a:p>
      </dgm:t>
    </dgm:pt>
    <dgm:pt modelId="{456A85CC-8AF3-4A8C-8C95-9AABE47D5409}">
      <dgm:prSet phldrT="[Text]" custT="1"/>
      <dgm:spPr/>
      <dgm:t>
        <a:bodyPr/>
        <a:lstStyle/>
        <a:p>
          <a:pPr rtl="0"/>
          <a:r>
            <a:rPr lang="de-DE" sz="1600" dirty="0"/>
            <a:t>F</a:t>
          </a:r>
          <a:r>
            <a:rPr lang="de" sz="1600" dirty="0"/>
            <a:t>it PK and PD seperately, in addition to the joint modeling.</a:t>
          </a:r>
        </a:p>
      </dgm:t>
    </dgm:pt>
    <dgm:pt modelId="{38B7348F-71E1-472F-8283-4F239B8B626E}" type="parTrans" cxnId="{0FE44D2D-EEB4-4293-BFD5-6C601CE86CE3}">
      <dgm:prSet/>
      <dgm:spPr/>
      <dgm:t>
        <a:bodyPr/>
        <a:lstStyle/>
        <a:p>
          <a:endParaRPr lang="de-DE"/>
        </a:p>
      </dgm:t>
    </dgm:pt>
    <dgm:pt modelId="{E6B2FEB5-F368-4C7F-A141-376BDAFF1335}" type="sibTrans" cxnId="{0FE44D2D-EEB4-4293-BFD5-6C601CE86CE3}">
      <dgm:prSet/>
      <dgm:spPr/>
      <dgm:t>
        <a:bodyPr/>
        <a:lstStyle/>
        <a:p>
          <a:endParaRPr lang="de-DE"/>
        </a:p>
      </dgm:t>
    </dgm:pt>
    <dgm:pt modelId="{1D500127-6C8E-480A-B940-63E197E6FBB8}">
      <dgm:prSet phldrT="[Text]" custT="1"/>
      <dgm:spPr/>
      <dgm:t>
        <a:bodyPr/>
        <a:lstStyle/>
        <a:p>
          <a:pPr rtl="0"/>
          <a:r>
            <a:rPr lang="de" sz="2000" dirty="0"/>
            <a:t>Exploration of new approach</a:t>
          </a:r>
        </a:p>
      </dgm:t>
    </dgm:pt>
    <dgm:pt modelId="{C61E36D6-DCEF-49C5-8913-BB8357B03C41}" type="parTrans" cxnId="{9EF22709-A3D7-441B-9BD0-0D114CD92846}">
      <dgm:prSet/>
      <dgm:spPr/>
      <dgm:t>
        <a:bodyPr/>
        <a:lstStyle/>
        <a:p>
          <a:endParaRPr lang="de-DE"/>
        </a:p>
      </dgm:t>
    </dgm:pt>
    <dgm:pt modelId="{17C4F65C-1C60-4D54-A2C5-870993CB0525}" type="sibTrans" cxnId="{9EF22709-A3D7-441B-9BD0-0D114CD92846}">
      <dgm:prSet/>
      <dgm:spPr/>
      <dgm:t>
        <a:bodyPr/>
        <a:lstStyle/>
        <a:p>
          <a:endParaRPr lang="de-DE"/>
        </a:p>
      </dgm:t>
    </dgm:pt>
    <dgm:pt modelId="{D5CD2C6B-8DDA-4E57-A1F3-63F2811A2958}">
      <dgm:prSet phldrT="[Text]" custT="1"/>
      <dgm:spPr/>
      <dgm:t>
        <a:bodyPr/>
        <a:lstStyle/>
        <a:p>
          <a:pPr rtl="0"/>
          <a:r>
            <a:rPr lang="de" sz="1600" dirty="0"/>
            <a:t>Hardware efficiency enhancement.</a:t>
          </a:r>
        </a:p>
      </dgm:t>
    </dgm:pt>
    <dgm:pt modelId="{BD22D3E8-4BB4-4500-A464-159B6839E863}" type="parTrans" cxnId="{8C037AA3-D310-4F0A-93BE-395E64BA387E}">
      <dgm:prSet/>
      <dgm:spPr/>
      <dgm:t>
        <a:bodyPr/>
        <a:lstStyle/>
        <a:p>
          <a:endParaRPr lang="de-DE"/>
        </a:p>
      </dgm:t>
    </dgm:pt>
    <dgm:pt modelId="{B74B2339-FB15-430A-9C7E-8771EFDA807B}" type="sibTrans" cxnId="{8C037AA3-D310-4F0A-93BE-395E64BA387E}">
      <dgm:prSet/>
      <dgm:spPr/>
      <dgm:t>
        <a:bodyPr/>
        <a:lstStyle/>
        <a:p>
          <a:endParaRPr lang="de-DE"/>
        </a:p>
      </dgm:t>
    </dgm:pt>
    <dgm:pt modelId="{A95A8C49-6B25-4411-9554-EC16E7D83D3A}">
      <dgm:prSet phldrT="[Text]" custT="1"/>
      <dgm:spPr/>
      <dgm:t>
        <a:bodyPr/>
        <a:lstStyle/>
        <a:p>
          <a:pPr rtl="0"/>
          <a:r>
            <a:rPr lang="de" sz="1600" dirty="0"/>
            <a:t>Incorporate physics-informed constraintes.</a:t>
          </a:r>
        </a:p>
      </dgm:t>
    </dgm:pt>
    <dgm:pt modelId="{3310B9A6-F07F-4E47-B7FD-C7395DD02743}" type="parTrans" cxnId="{13777F5D-1F08-4E98-9922-9E4A49B6B2FA}">
      <dgm:prSet/>
      <dgm:spPr/>
      <dgm:t>
        <a:bodyPr/>
        <a:lstStyle/>
        <a:p>
          <a:endParaRPr lang="de-DE"/>
        </a:p>
      </dgm:t>
    </dgm:pt>
    <dgm:pt modelId="{D010B4B8-3A33-488D-8422-A707DB6EF87C}" type="sibTrans" cxnId="{13777F5D-1F08-4E98-9922-9E4A49B6B2FA}">
      <dgm:prSet/>
      <dgm:spPr/>
      <dgm:t>
        <a:bodyPr/>
        <a:lstStyle/>
        <a:p>
          <a:endParaRPr lang="de-DE"/>
        </a:p>
      </dgm:t>
    </dgm:pt>
    <dgm:pt modelId="{FA9AB100-7439-43C0-9E0D-1B58A91E2E59}">
      <dgm:prSet phldrT="[Text]" custT="1"/>
      <dgm:spPr/>
      <dgm:t>
        <a:bodyPr/>
        <a:lstStyle/>
        <a:p>
          <a:pPr rtl="0"/>
          <a:r>
            <a:rPr lang="de" sz="1600" dirty="0"/>
            <a:t>Analyze computational efficiency, scalability, etc.</a:t>
          </a:r>
        </a:p>
      </dgm:t>
    </dgm:pt>
    <dgm:pt modelId="{0E49AE71-B63E-4002-93F1-FF13FF37B6AC}" type="parTrans" cxnId="{C572E423-89DC-4FF6-BF7C-D96532ED9F07}">
      <dgm:prSet/>
      <dgm:spPr/>
      <dgm:t>
        <a:bodyPr/>
        <a:lstStyle/>
        <a:p>
          <a:endParaRPr lang="de-DE"/>
        </a:p>
      </dgm:t>
    </dgm:pt>
    <dgm:pt modelId="{000F2E36-251C-4E58-B696-AB079B3E70E3}" type="sibTrans" cxnId="{C572E423-89DC-4FF6-BF7C-D96532ED9F07}">
      <dgm:prSet/>
      <dgm:spPr/>
      <dgm:t>
        <a:bodyPr/>
        <a:lstStyle/>
        <a:p>
          <a:endParaRPr lang="de-DE"/>
        </a:p>
      </dgm:t>
    </dgm:pt>
    <dgm:pt modelId="{7F7D3F0A-88AE-44AB-92BC-B1AEC7CDD5CE}" type="pres">
      <dgm:prSet presAssocID="{B6A966AA-C2D0-420D-89FC-1A1AB0AD4072}" presName="Name0" presStyleCnt="0">
        <dgm:presLayoutVars>
          <dgm:dir/>
          <dgm:resizeHandles val="exact"/>
        </dgm:presLayoutVars>
      </dgm:prSet>
      <dgm:spPr/>
    </dgm:pt>
    <dgm:pt modelId="{1321859E-820F-42A1-A815-96F9E1091C18}" type="pres">
      <dgm:prSet presAssocID="{B6A966AA-C2D0-420D-89FC-1A1AB0AD4072}" presName="arrow" presStyleLbl="bgShp" presStyleIdx="0" presStyleCnt="1" custScaleY="57952" custLinFactNeighborY="1"/>
      <dgm:spPr/>
    </dgm:pt>
    <dgm:pt modelId="{0C0EFEA6-53DB-4B11-B914-678B897CA613}" type="pres">
      <dgm:prSet presAssocID="{B6A966AA-C2D0-420D-89FC-1A1AB0AD4072}" presName="points" presStyleCnt="0"/>
      <dgm:spPr/>
    </dgm:pt>
    <dgm:pt modelId="{D1F8120B-2014-4539-8DB2-DF72EA65305F}" type="pres">
      <dgm:prSet presAssocID="{45D50368-372D-4F79-95B9-B27BD239F0F6}" presName="compositeA" presStyleCnt="0"/>
      <dgm:spPr/>
    </dgm:pt>
    <dgm:pt modelId="{7103C4FE-7A4B-41EF-8814-669D0064B6EF}" type="pres">
      <dgm:prSet presAssocID="{45D50368-372D-4F79-95B9-B27BD239F0F6}" presName="textA" presStyleLbl="revTx" presStyleIdx="0" presStyleCnt="4">
        <dgm:presLayoutVars>
          <dgm:bulletEnabled val="1"/>
        </dgm:presLayoutVars>
      </dgm:prSet>
      <dgm:spPr/>
    </dgm:pt>
    <dgm:pt modelId="{69242FCE-B1A3-4CB0-90C2-CB5EC309668C}" type="pres">
      <dgm:prSet presAssocID="{45D50368-372D-4F79-95B9-B27BD239F0F6}" presName="circleA" presStyleLbl="node1" presStyleIdx="0" presStyleCnt="4" custScaleX="84245" custScaleY="84245"/>
      <dgm:spPr/>
    </dgm:pt>
    <dgm:pt modelId="{301F205F-64EC-4B0E-A2AD-D5977C935AF4}" type="pres">
      <dgm:prSet presAssocID="{45D50368-372D-4F79-95B9-B27BD239F0F6}" presName="spaceA" presStyleCnt="0"/>
      <dgm:spPr/>
    </dgm:pt>
    <dgm:pt modelId="{B3AB7B4B-B32A-45B9-A77C-F2AACFD79CA5}" type="pres">
      <dgm:prSet presAssocID="{508ABF25-4B40-405C-9E88-248ED8B31B83}" presName="space" presStyleCnt="0"/>
      <dgm:spPr/>
    </dgm:pt>
    <dgm:pt modelId="{9B80AA7C-AE0D-4517-8F0E-3798D9078ECA}" type="pres">
      <dgm:prSet presAssocID="{196543C5-093B-4437-B406-DBE4B882EA97}" presName="compositeB" presStyleCnt="0"/>
      <dgm:spPr/>
    </dgm:pt>
    <dgm:pt modelId="{C72ECC98-97C1-4FA6-9751-2F88545F8213}" type="pres">
      <dgm:prSet presAssocID="{196543C5-093B-4437-B406-DBE4B882EA97}" presName="textB" presStyleLbl="revTx" presStyleIdx="1" presStyleCnt="4">
        <dgm:presLayoutVars>
          <dgm:bulletEnabled val="1"/>
        </dgm:presLayoutVars>
      </dgm:prSet>
      <dgm:spPr/>
    </dgm:pt>
    <dgm:pt modelId="{8A3CF5DF-2912-4784-8B16-20EF1087B16D}" type="pres">
      <dgm:prSet presAssocID="{196543C5-093B-4437-B406-DBE4B882EA97}" presName="circleB" presStyleLbl="node1" presStyleIdx="1" presStyleCnt="4" custScaleX="84245" custScaleY="84245"/>
      <dgm:spPr/>
    </dgm:pt>
    <dgm:pt modelId="{AEB44FDA-4D40-47A5-BEE0-4EF9F97BF5D2}" type="pres">
      <dgm:prSet presAssocID="{196543C5-093B-4437-B406-DBE4B882EA97}" presName="spaceB" presStyleCnt="0"/>
      <dgm:spPr/>
    </dgm:pt>
    <dgm:pt modelId="{66B84C84-45A2-4C61-AA12-3A3F75DB82F8}" type="pres">
      <dgm:prSet presAssocID="{F264F018-7FB9-43EC-B595-B986D351AD7B}" presName="space" presStyleCnt="0"/>
      <dgm:spPr/>
    </dgm:pt>
    <dgm:pt modelId="{8CEF5A46-4D3D-4D9F-B7F4-405723F5505C}" type="pres">
      <dgm:prSet presAssocID="{CA2BABAF-EDAA-4496-8316-FD6EA3643E8F}" presName="compositeA" presStyleCnt="0"/>
      <dgm:spPr/>
    </dgm:pt>
    <dgm:pt modelId="{0EA8ECEB-4BEA-4EA4-A72E-9427A4EDF870}" type="pres">
      <dgm:prSet presAssocID="{CA2BABAF-EDAA-4496-8316-FD6EA3643E8F}" presName="textA" presStyleLbl="revTx" presStyleIdx="2" presStyleCnt="4" custScaleX="115061">
        <dgm:presLayoutVars>
          <dgm:bulletEnabled val="1"/>
        </dgm:presLayoutVars>
      </dgm:prSet>
      <dgm:spPr/>
    </dgm:pt>
    <dgm:pt modelId="{AE8B9E76-450B-4587-ADD0-D709E0D11B62}" type="pres">
      <dgm:prSet presAssocID="{CA2BABAF-EDAA-4496-8316-FD6EA3643E8F}" presName="circleA" presStyleLbl="node1" presStyleIdx="2" presStyleCnt="4" custScaleX="84245" custScaleY="84245"/>
      <dgm:spPr/>
    </dgm:pt>
    <dgm:pt modelId="{7E02D670-50CE-4DE9-9D99-A3113C1CA49F}" type="pres">
      <dgm:prSet presAssocID="{CA2BABAF-EDAA-4496-8316-FD6EA3643E8F}" presName="spaceA" presStyleCnt="0"/>
      <dgm:spPr/>
    </dgm:pt>
    <dgm:pt modelId="{14A25DB1-829A-4507-A2E7-AC5EB0C98D0C}" type="pres">
      <dgm:prSet presAssocID="{4498AB02-A1BF-4D28-8918-F87A89CEE23B}" presName="space" presStyleCnt="0"/>
      <dgm:spPr/>
    </dgm:pt>
    <dgm:pt modelId="{69F1DF75-08D4-4D0C-9464-D19CEDB8CFE9}" type="pres">
      <dgm:prSet presAssocID="{1D500127-6C8E-480A-B940-63E197E6FBB8}" presName="compositeB" presStyleCnt="0"/>
      <dgm:spPr/>
    </dgm:pt>
    <dgm:pt modelId="{E48360A1-4D1F-4354-9BB5-1425761B5A7C}" type="pres">
      <dgm:prSet presAssocID="{1D500127-6C8E-480A-B940-63E197E6FBB8}" presName="textB" presStyleLbl="revTx" presStyleIdx="3" presStyleCnt="4">
        <dgm:presLayoutVars>
          <dgm:bulletEnabled val="1"/>
        </dgm:presLayoutVars>
      </dgm:prSet>
      <dgm:spPr/>
    </dgm:pt>
    <dgm:pt modelId="{5ED0AFD5-54DA-4AC1-A2BF-F4728208FD4C}" type="pres">
      <dgm:prSet presAssocID="{1D500127-6C8E-480A-B940-63E197E6FBB8}" presName="circleB" presStyleLbl="node1" presStyleIdx="3" presStyleCnt="4" custScaleX="84245" custScaleY="84245"/>
      <dgm:spPr/>
    </dgm:pt>
    <dgm:pt modelId="{22679091-1EE6-4120-8F11-E3CBE9EB32C0}" type="pres">
      <dgm:prSet presAssocID="{1D500127-6C8E-480A-B940-63E197E6FBB8}" presName="spaceB" presStyleCnt="0"/>
      <dgm:spPr/>
    </dgm:pt>
  </dgm:ptLst>
  <dgm:cxnLst>
    <dgm:cxn modelId="{9EF22709-A3D7-441B-9BD0-0D114CD92846}" srcId="{B6A966AA-C2D0-420D-89FC-1A1AB0AD4072}" destId="{1D500127-6C8E-480A-B940-63E197E6FBB8}" srcOrd="3" destOrd="0" parTransId="{C61E36D6-DCEF-49C5-8913-BB8357B03C41}" sibTransId="{17C4F65C-1C60-4D54-A2C5-870993CB0525}"/>
    <dgm:cxn modelId="{C572E423-89DC-4FF6-BF7C-D96532ED9F07}" srcId="{CA2BABAF-EDAA-4496-8316-FD6EA3643E8F}" destId="{FA9AB100-7439-43C0-9E0D-1B58A91E2E59}" srcOrd="1" destOrd="0" parTransId="{0E49AE71-B63E-4002-93F1-FF13FF37B6AC}" sibTransId="{000F2E36-251C-4E58-B696-AB079B3E70E3}"/>
    <dgm:cxn modelId="{0FE44D2D-EEB4-4293-BFD5-6C601CE86CE3}" srcId="{45D50368-372D-4F79-95B9-B27BD239F0F6}" destId="{456A85CC-8AF3-4A8C-8C95-9AABE47D5409}" srcOrd="1" destOrd="0" parTransId="{38B7348F-71E1-472F-8283-4F239B8B626E}" sibTransId="{E6B2FEB5-F368-4C7F-A141-376BDAFF1335}"/>
    <dgm:cxn modelId="{A5BC9837-742A-4DE9-8638-5A1DDD83EB59}" type="presOf" srcId="{D5CD2C6B-8DDA-4E57-A1F3-63F2811A2958}" destId="{E48360A1-4D1F-4354-9BB5-1425761B5A7C}" srcOrd="0" destOrd="1" presId="urn:microsoft.com/office/officeart/2005/8/layout/hProcess1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07B78F3A-5833-4BB1-BD5C-894246707F50}" type="presOf" srcId="{ABC1EDDD-C08B-4F9C-8453-9CEFCC2AF319}" destId="{0EA8ECEB-4BEA-4EA4-A72E-9427A4EDF870}" srcOrd="0" destOrd="1" presId="urn:microsoft.com/office/officeart/2005/8/layout/hProcess11"/>
    <dgm:cxn modelId="{A531305B-4EF2-40A3-8256-DD93842A90E3}" type="presOf" srcId="{FA9AB100-7439-43C0-9E0D-1B58A91E2E59}" destId="{0EA8ECEB-4BEA-4EA4-A72E-9427A4EDF870}" srcOrd="0" destOrd="2" presId="urn:microsoft.com/office/officeart/2005/8/layout/hProcess11"/>
    <dgm:cxn modelId="{35A9E35B-100A-4839-89C6-2FBB5B5AC453}" type="presOf" srcId="{A95A8C49-6B25-4411-9554-EC16E7D83D3A}" destId="{E48360A1-4D1F-4354-9BB5-1425761B5A7C}" srcOrd="0" destOrd="2" presId="urn:microsoft.com/office/officeart/2005/8/layout/hProcess11"/>
    <dgm:cxn modelId="{13777F5D-1F08-4E98-9922-9E4A49B6B2FA}" srcId="{1D500127-6C8E-480A-B940-63E197E6FBB8}" destId="{A95A8C49-6B25-4411-9554-EC16E7D83D3A}" srcOrd="1" destOrd="0" parTransId="{3310B9A6-F07F-4E47-B7FD-C7395DD02743}" sibTransId="{D010B4B8-3A33-488D-8422-A707DB6EF87C}"/>
    <dgm:cxn modelId="{6AA8BF5E-5BA7-47E5-9623-26453FE1690D}" type="presOf" srcId="{45D50368-372D-4F79-95B9-B27BD239F0F6}" destId="{7103C4FE-7A4B-41EF-8814-669D0064B6EF}" srcOrd="0" destOrd="0" presId="urn:microsoft.com/office/officeart/2005/8/layout/hProcess11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8AF7704F-B285-4A9C-BA90-65BEC6653B6C}" type="presOf" srcId="{B6A966AA-C2D0-420D-89FC-1A1AB0AD4072}" destId="{7F7D3F0A-88AE-44AB-92BC-B1AEC7CDD5CE}" srcOrd="0" destOrd="0" presId="urn:microsoft.com/office/officeart/2005/8/layout/hProcess1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4217A295-55CD-4B70-A944-DF93E3CCB496}" type="presOf" srcId="{1D500127-6C8E-480A-B940-63E197E6FBB8}" destId="{E48360A1-4D1F-4354-9BB5-1425761B5A7C}" srcOrd="0" destOrd="0" presId="urn:microsoft.com/office/officeart/2005/8/layout/hProcess11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082B38A2-D433-4BC5-834D-9DD9C3B5CA11}" type="presOf" srcId="{C485168C-07AD-4DE6-B17E-1E96E93777D7}" destId="{C72ECC98-97C1-4FA6-9751-2F88545F8213}" srcOrd="0" destOrd="1" presId="urn:microsoft.com/office/officeart/2005/8/layout/hProcess11"/>
    <dgm:cxn modelId="{8C037AA3-D310-4F0A-93BE-395E64BA387E}" srcId="{1D500127-6C8E-480A-B940-63E197E6FBB8}" destId="{D5CD2C6B-8DDA-4E57-A1F3-63F2811A2958}" srcOrd="0" destOrd="0" parTransId="{BD22D3E8-4BB4-4500-A464-159B6839E863}" sibTransId="{B74B2339-FB15-430A-9C7E-8771EFDA807B}"/>
    <dgm:cxn modelId="{DB54B0BE-29B6-41BB-B32A-28B703A5DCDF}" type="presOf" srcId="{CA2BABAF-EDAA-4496-8316-FD6EA3643E8F}" destId="{0EA8ECEB-4BEA-4EA4-A72E-9427A4EDF870}" srcOrd="0" destOrd="0" presId="urn:microsoft.com/office/officeart/2005/8/layout/hProcess11"/>
    <dgm:cxn modelId="{BF7992C3-2C55-47B2-A36F-AF2461D90B48}" type="presOf" srcId="{15FCB7DF-D0D3-43D8-8FE5-E5FFDED6264E}" destId="{7103C4FE-7A4B-41EF-8814-669D0064B6EF}" srcOrd="0" destOrd="1" presId="urn:microsoft.com/office/officeart/2005/8/layout/hProcess11"/>
    <dgm:cxn modelId="{41017DD6-36BB-406B-A0E1-78362E26673F}" type="presOf" srcId="{456A85CC-8AF3-4A8C-8C95-9AABE47D5409}" destId="{7103C4FE-7A4B-41EF-8814-669D0064B6EF}" srcOrd="0" destOrd="2" presId="urn:microsoft.com/office/officeart/2005/8/layout/hProcess11"/>
    <dgm:cxn modelId="{361EAEFA-BA0F-45E1-AC7C-9A948B0DBA26}" type="presOf" srcId="{196543C5-093B-4437-B406-DBE4B882EA97}" destId="{C72ECC98-97C1-4FA6-9751-2F88545F8213}" srcOrd="0" destOrd="0" presId="urn:microsoft.com/office/officeart/2005/8/layout/hProcess11"/>
    <dgm:cxn modelId="{8DA38EBD-854F-4F74-852B-237B7C47845C}" type="presParOf" srcId="{7F7D3F0A-88AE-44AB-92BC-B1AEC7CDD5CE}" destId="{1321859E-820F-42A1-A815-96F9E1091C18}" srcOrd="0" destOrd="0" presId="urn:microsoft.com/office/officeart/2005/8/layout/hProcess11"/>
    <dgm:cxn modelId="{34AF483A-CD3D-4139-9660-337C11682545}" type="presParOf" srcId="{7F7D3F0A-88AE-44AB-92BC-B1AEC7CDD5CE}" destId="{0C0EFEA6-53DB-4B11-B914-678B897CA613}" srcOrd="1" destOrd="0" presId="urn:microsoft.com/office/officeart/2005/8/layout/hProcess11"/>
    <dgm:cxn modelId="{72ED3A15-CDD8-4A3C-A2A9-BF3A58341952}" type="presParOf" srcId="{0C0EFEA6-53DB-4B11-B914-678B897CA613}" destId="{D1F8120B-2014-4539-8DB2-DF72EA65305F}" srcOrd="0" destOrd="0" presId="urn:microsoft.com/office/officeart/2005/8/layout/hProcess11"/>
    <dgm:cxn modelId="{7E8821A5-E791-485E-BCD0-787D423178EB}" type="presParOf" srcId="{D1F8120B-2014-4539-8DB2-DF72EA65305F}" destId="{7103C4FE-7A4B-41EF-8814-669D0064B6EF}" srcOrd="0" destOrd="0" presId="urn:microsoft.com/office/officeart/2005/8/layout/hProcess11"/>
    <dgm:cxn modelId="{48BE0C35-53D7-4C82-9138-B63E4EAA9AAC}" type="presParOf" srcId="{D1F8120B-2014-4539-8DB2-DF72EA65305F}" destId="{69242FCE-B1A3-4CB0-90C2-CB5EC309668C}" srcOrd="1" destOrd="0" presId="urn:microsoft.com/office/officeart/2005/8/layout/hProcess11"/>
    <dgm:cxn modelId="{EA791A6C-F818-4A57-B5E9-7F127A435053}" type="presParOf" srcId="{D1F8120B-2014-4539-8DB2-DF72EA65305F}" destId="{301F205F-64EC-4B0E-A2AD-D5977C935AF4}" srcOrd="2" destOrd="0" presId="urn:microsoft.com/office/officeart/2005/8/layout/hProcess11"/>
    <dgm:cxn modelId="{BCE83C92-1ADE-49EA-9783-31FBE99EF89A}" type="presParOf" srcId="{0C0EFEA6-53DB-4B11-B914-678B897CA613}" destId="{B3AB7B4B-B32A-45B9-A77C-F2AACFD79CA5}" srcOrd="1" destOrd="0" presId="urn:microsoft.com/office/officeart/2005/8/layout/hProcess11"/>
    <dgm:cxn modelId="{10405274-124C-494F-8C0D-506BAFB09DBF}" type="presParOf" srcId="{0C0EFEA6-53DB-4B11-B914-678B897CA613}" destId="{9B80AA7C-AE0D-4517-8F0E-3798D9078ECA}" srcOrd="2" destOrd="0" presId="urn:microsoft.com/office/officeart/2005/8/layout/hProcess11"/>
    <dgm:cxn modelId="{401D2F6C-42FE-4613-B6F6-AD3C75D2E239}" type="presParOf" srcId="{9B80AA7C-AE0D-4517-8F0E-3798D9078ECA}" destId="{C72ECC98-97C1-4FA6-9751-2F88545F8213}" srcOrd="0" destOrd="0" presId="urn:microsoft.com/office/officeart/2005/8/layout/hProcess11"/>
    <dgm:cxn modelId="{321C72ED-CBA3-45FB-8E69-E094BF968941}" type="presParOf" srcId="{9B80AA7C-AE0D-4517-8F0E-3798D9078ECA}" destId="{8A3CF5DF-2912-4784-8B16-20EF1087B16D}" srcOrd="1" destOrd="0" presId="urn:microsoft.com/office/officeart/2005/8/layout/hProcess11"/>
    <dgm:cxn modelId="{0D899CC1-C858-4BCC-B006-CC16441408DF}" type="presParOf" srcId="{9B80AA7C-AE0D-4517-8F0E-3798D9078ECA}" destId="{AEB44FDA-4D40-47A5-BEE0-4EF9F97BF5D2}" srcOrd="2" destOrd="0" presId="urn:microsoft.com/office/officeart/2005/8/layout/hProcess11"/>
    <dgm:cxn modelId="{FDAA833C-2E65-4304-924E-64748225485B}" type="presParOf" srcId="{0C0EFEA6-53DB-4B11-B914-678B897CA613}" destId="{66B84C84-45A2-4C61-AA12-3A3F75DB82F8}" srcOrd="3" destOrd="0" presId="urn:microsoft.com/office/officeart/2005/8/layout/hProcess11"/>
    <dgm:cxn modelId="{D83540C9-06B8-40EA-A8E0-2794F55C39C7}" type="presParOf" srcId="{0C0EFEA6-53DB-4B11-B914-678B897CA613}" destId="{8CEF5A46-4D3D-4D9F-B7F4-405723F5505C}" srcOrd="4" destOrd="0" presId="urn:microsoft.com/office/officeart/2005/8/layout/hProcess11"/>
    <dgm:cxn modelId="{FB439050-15F1-4537-A1FA-F997BD091F75}" type="presParOf" srcId="{8CEF5A46-4D3D-4D9F-B7F4-405723F5505C}" destId="{0EA8ECEB-4BEA-4EA4-A72E-9427A4EDF870}" srcOrd="0" destOrd="0" presId="urn:microsoft.com/office/officeart/2005/8/layout/hProcess11"/>
    <dgm:cxn modelId="{6AAB53B1-A642-4031-8120-3239C250352B}" type="presParOf" srcId="{8CEF5A46-4D3D-4D9F-B7F4-405723F5505C}" destId="{AE8B9E76-450B-4587-ADD0-D709E0D11B62}" srcOrd="1" destOrd="0" presId="urn:microsoft.com/office/officeart/2005/8/layout/hProcess11"/>
    <dgm:cxn modelId="{1A25CE07-3E47-473E-8459-BC11DAA64B41}" type="presParOf" srcId="{8CEF5A46-4D3D-4D9F-B7F4-405723F5505C}" destId="{7E02D670-50CE-4DE9-9D99-A3113C1CA49F}" srcOrd="2" destOrd="0" presId="urn:microsoft.com/office/officeart/2005/8/layout/hProcess11"/>
    <dgm:cxn modelId="{2EC6B5A1-94AF-40C9-8EDB-42FC1CAA449B}" type="presParOf" srcId="{0C0EFEA6-53DB-4B11-B914-678B897CA613}" destId="{14A25DB1-829A-4507-A2E7-AC5EB0C98D0C}" srcOrd="5" destOrd="0" presId="urn:microsoft.com/office/officeart/2005/8/layout/hProcess11"/>
    <dgm:cxn modelId="{224FD764-E3E6-43D1-B46D-958E5146475A}" type="presParOf" srcId="{0C0EFEA6-53DB-4B11-B914-678B897CA613}" destId="{69F1DF75-08D4-4D0C-9464-D19CEDB8CFE9}" srcOrd="6" destOrd="0" presId="urn:microsoft.com/office/officeart/2005/8/layout/hProcess11"/>
    <dgm:cxn modelId="{286960D1-1726-47AC-A2C1-4AC4890F933B}" type="presParOf" srcId="{69F1DF75-08D4-4D0C-9464-D19CEDB8CFE9}" destId="{E48360A1-4D1F-4354-9BB5-1425761B5A7C}" srcOrd="0" destOrd="0" presId="urn:microsoft.com/office/officeart/2005/8/layout/hProcess11"/>
    <dgm:cxn modelId="{11AE144C-C30C-4476-A72B-2277F1ECEF98}" type="presParOf" srcId="{69F1DF75-08D4-4D0C-9464-D19CEDB8CFE9}" destId="{5ED0AFD5-54DA-4AC1-A2BF-F4728208FD4C}" srcOrd="1" destOrd="0" presId="urn:microsoft.com/office/officeart/2005/8/layout/hProcess11"/>
    <dgm:cxn modelId="{1840D0A0-1799-429D-AB47-B47634CFE3A4}" type="presParOf" srcId="{69F1DF75-08D4-4D0C-9464-D19CEDB8CFE9}" destId="{22679091-1EE6-4120-8F11-E3CBE9EB32C0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859E-820F-42A1-A815-96F9E1091C18}">
      <dsp:nvSpPr>
        <dsp:cNvPr id="0" name=""/>
        <dsp:cNvSpPr/>
      </dsp:nvSpPr>
      <dsp:spPr>
        <a:xfrm>
          <a:off x="0" y="2312966"/>
          <a:ext cx="15368910" cy="139589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3C4FE-7A4B-41EF-8814-669D0064B6EF}">
      <dsp:nvSpPr>
        <dsp:cNvPr id="0" name=""/>
        <dsp:cNvSpPr/>
      </dsp:nvSpPr>
      <dsp:spPr>
        <a:xfrm>
          <a:off x="3071" y="0"/>
          <a:ext cx="3214863" cy="2408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" sz="2000" kern="1200" dirty="0"/>
            <a:t>Completeness of existing algorithm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E</a:t>
          </a:r>
          <a:r>
            <a:rPr lang="de" sz="1600" kern="1200" dirty="0"/>
            <a:t>xtended experiments for uncertainty estimations.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F</a:t>
          </a:r>
          <a:r>
            <a:rPr lang="de" sz="1600" kern="1200" dirty="0"/>
            <a:t>it PK and PD seperately, in addition to the joint modeling.</a:t>
          </a:r>
        </a:p>
      </dsp:txBody>
      <dsp:txXfrm>
        <a:off x="3071" y="0"/>
        <a:ext cx="3214863" cy="2408713"/>
      </dsp:txXfrm>
    </dsp:sp>
    <dsp:sp modelId="{69242FCE-B1A3-4CB0-90C2-CB5EC309668C}">
      <dsp:nvSpPr>
        <dsp:cNvPr id="0" name=""/>
        <dsp:cNvSpPr/>
      </dsp:nvSpPr>
      <dsp:spPr>
        <a:xfrm>
          <a:off x="1356851" y="2757238"/>
          <a:ext cx="507305" cy="5073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ECC98-97C1-4FA6-9751-2F88545F8213}">
      <dsp:nvSpPr>
        <dsp:cNvPr id="0" name=""/>
        <dsp:cNvSpPr/>
      </dsp:nvSpPr>
      <dsp:spPr>
        <a:xfrm>
          <a:off x="3378678" y="3613069"/>
          <a:ext cx="3214863" cy="2408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" sz="100" kern="1200" dirty="0"/>
            <a:t>Extension of Quantum inspired algorithm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Try neural ODE based training scheme.</a:t>
          </a:r>
        </a:p>
      </dsp:txBody>
      <dsp:txXfrm>
        <a:off x="3378678" y="3613069"/>
        <a:ext cx="3214863" cy="2408713"/>
      </dsp:txXfrm>
    </dsp:sp>
    <dsp:sp modelId="{8A3CF5DF-2912-4784-8B16-20EF1087B16D}">
      <dsp:nvSpPr>
        <dsp:cNvPr id="0" name=""/>
        <dsp:cNvSpPr/>
      </dsp:nvSpPr>
      <dsp:spPr>
        <a:xfrm>
          <a:off x="4732458" y="2757238"/>
          <a:ext cx="507305" cy="5073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ECEB-4BEA-4EA4-A72E-9427A4EDF870}">
      <dsp:nvSpPr>
        <dsp:cNvPr id="0" name=""/>
        <dsp:cNvSpPr/>
      </dsp:nvSpPr>
      <dsp:spPr>
        <a:xfrm>
          <a:off x="6754285" y="0"/>
          <a:ext cx="3699054" cy="2408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" sz="2000" kern="1200" dirty="0"/>
            <a:t>Algorithmic benchmarking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Performance benchmarking of quantum inspired algorithms against classical baselines.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Analyze computational efficiency, scalability, etc.</a:t>
          </a:r>
        </a:p>
      </dsp:txBody>
      <dsp:txXfrm>
        <a:off x="6754285" y="0"/>
        <a:ext cx="3699054" cy="2408713"/>
      </dsp:txXfrm>
    </dsp:sp>
    <dsp:sp modelId="{AE8B9E76-450B-4587-ADD0-D709E0D11B62}">
      <dsp:nvSpPr>
        <dsp:cNvPr id="0" name=""/>
        <dsp:cNvSpPr/>
      </dsp:nvSpPr>
      <dsp:spPr>
        <a:xfrm>
          <a:off x="8350160" y="2757238"/>
          <a:ext cx="507305" cy="5073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360A1-4D1F-4354-9BB5-1425761B5A7C}">
      <dsp:nvSpPr>
        <dsp:cNvPr id="0" name=""/>
        <dsp:cNvSpPr/>
      </dsp:nvSpPr>
      <dsp:spPr>
        <a:xfrm>
          <a:off x="10614083" y="3613069"/>
          <a:ext cx="3214863" cy="2408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" sz="2000" kern="1200" dirty="0"/>
            <a:t>Exploration of new approach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Hardware efficiency enhancement.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" sz="1600" kern="1200" dirty="0"/>
            <a:t>Incorporate physics-informed constraintes.</a:t>
          </a:r>
        </a:p>
      </dsp:txBody>
      <dsp:txXfrm>
        <a:off x="10614083" y="3613069"/>
        <a:ext cx="3214863" cy="2408713"/>
      </dsp:txXfrm>
    </dsp:sp>
    <dsp:sp modelId="{5ED0AFD5-54DA-4AC1-A2BF-F4728208FD4C}">
      <dsp:nvSpPr>
        <dsp:cNvPr id="0" name=""/>
        <dsp:cNvSpPr/>
      </dsp:nvSpPr>
      <dsp:spPr>
        <a:xfrm>
          <a:off x="11967862" y="2757238"/>
          <a:ext cx="507305" cy="5073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EFF81-17C7-4957-99E1-C92650547614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CCDD3-EE7D-4114-A07F-DFA334B519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797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619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653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690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630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318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61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791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772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063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good number of population has the biomarker suppressed below the clinical threshold.</a:t>
            </a:r>
          </a:p>
        </p:txBody>
      </p:sp>
    </p:spTree>
    <p:extLst>
      <p:ext uri="{BB962C8B-B14F-4D97-AF65-F5344CB8AC3E}">
        <p14:creationId xmlns:p14="http://schemas.microsoft.com/office/powerpoint/2010/main" val="3053010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Good afternoon. </a:t>
            </a:r>
            <a:r>
              <a:rPr lang="en-US" altLang="ko-Kore-KR" dirty="0"/>
              <a:t>I am </a:t>
            </a:r>
            <a:r>
              <a:rPr lang="en" altLang="ko-Kore-KR" b="1" dirty="0"/>
              <a:t>Seon-Geun Jeong</a:t>
            </a:r>
            <a:r>
              <a:rPr lang="en" altLang="ko-Kore-KR" dirty="0"/>
              <a:t> from </a:t>
            </a:r>
            <a:r>
              <a:rPr lang="en" altLang="ko-Kore-KR" b="1" dirty="0"/>
              <a:t>Team PNU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We are delighted to have been selected as one of the </a:t>
            </a:r>
            <a:r>
              <a:rPr lang="en" altLang="ko-Kore-KR" b="1" dirty="0"/>
              <a:t>top five finalist teams</a:t>
            </a:r>
            <a:r>
              <a:rPr lang="en" altLang="ko-Kore-KR" dirty="0"/>
              <a:t> in the </a:t>
            </a:r>
            <a:r>
              <a:rPr lang="en" altLang="ko-Kore-KR" b="1" dirty="0"/>
              <a:t>Quantum Innovation Challenge 2025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b="1" dirty="0"/>
              <a:t>Team PNU</a:t>
            </a:r>
            <a:r>
              <a:rPr lang="en" altLang="ko-Kore-KR" dirty="0"/>
              <a:t> consists of </a:t>
            </a:r>
            <a:r>
              <a:rPr lang="en" altLang="ko-Kore-KR" b="1" dirty="0"/>
              <a:t>Prof. Won-Joo Hwang</a:t>
            </a:r>
            <a:r>
              <a:rPr lang="en" altLang="ko-Kore-KR" dirty="0"/>
              <a:t>, </a:t>
            </a:r>
            <a:r>
              <a:rPr lang="en" altLang="ko-Kore-KR" b="1" dirty="0"/>
              <a:t>Prof. Gil-Tae Song</a:t>
            </a:r>
            <a:r>
              <a:rPr lang="en" altLang="ko-Kore-KR" dirty="0"/>
              <a:t>, and </a:t>
            </a:r>
            <a:r>
              <a:rPr lang="en" altLang="ko-Kore-KR" b="1" dirty="0"/>
              <a:t>Prof. In-Soo Yoon</a:t>
            </a:r>
            <a:r>
              <a:rPr lang="en" altLang="ko-Kore-KR" dirty="0"/>
              <a:t>, together with </a:t>
            </a:r>
            <a:r>
              <a:rPr lang="en" altLang="ko-Kore-KR" b="1" dirty="0"/>
              <a:t>seven master’s and doctoral students</a:t>
            </a:r>
            <a:r>
              <a:rPr lang="en" altLang="ko-Kore-KR" dirty="0"/>
              <a:t>.</a:t>
            </a:r>
            <a:endParaRPr lang="en-US" altLang="ko-KR" dirty="0"/>
          </a:p>
          <a:p>
            <a:r>
              <a:rPr lang="en-US" altLang="ko-KR" dirty="0"/>
              <a:t>In this challenge, to solve the challenge tasks, we proposed Quantum neural network-enhanced residual multi layer perceptron mixture of experts.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98D4AB-D28D-4D88-8581-3688142E3A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57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챌린지에서</a:t>
            </a:r>
            <a:r>
              <a:rPr lang="ko-KR" altLang="en-US" dirty="0"/>
              <a:t> 저희는 </a:t>
            </a:r>
            <a:r>
              <a:rPr lang="en-US" altLang="ko-KR" dirty="0"/>
              <a:t>PK/PD modelling</a:t>
            </a:r>
            <a:r>
              <a:rPr lang="ko-KR" altLang="en-US" dirty="0"/>
              <a:t>을 하는 것과</a:t>
            </a:r>
            <a:r>
              <a:rPr lang="en-US" altLang="ko-KR" dirty="0"/>
              <a:t> Dose optimization </a:t>
            </a:r>
            <a:r>
              <a:rPr lang="ko-KR" altLang="en-US" dirty="0"/>
              <a:t>하는 것을 수행했습니다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저희는 환자들의 데이터 셋과 </a:t>
            </a:r>
            <a:r>
              <a:rPr lang="en-US" altLang="ko-KR" dirty="0"/>
              <a:t>PK, PD</a:t>
            </a:r>
            <a:r>
              <a:rPr lang="ko-KR" altLang="en-US" dirty="0"/>
              <a:t>를 먼저 분석하였습니다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 </a:t>
            </a:r>
            <a:r>
              <a:rPr lang="en-US" altLang="ko-KR" dirty="0"/>
              <a:t>PK</a:t>
            </a:r>
            <a:r>
              <a:rPr lang="ko-KR" altLang="en-US" dirty="0"/>
              <a:t>와 </a:t>
            </a:r>
            <a:r>
              <a:rPr lang="en-US" altLang="ko-KR" dirty="0"/>
              <a:t>PD</a:t>
            </a:r>
            <a:r>
              <a:rPr lang="ko-KR" altLang="en-US" dirty="0"/>
              <a:t>를 예측을 위하여 여러가지 구조들을 </a:t>
            </a:r>
            <a:r>
              <a:rPr lang="ko-KR" altLang="en-US" dirty="0" err="1"/>
              <a:t>시도했었습니다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In this challenge, our team focused on </a:t>
            </a:r>
            <a:r>
              <a:rPr lang="en" altLang="ko-Kore-KR" b="1" dirty="0"/>
              <a:t>PK/PD modeling</a:t>
            </a:r>
            <a:r>
              <a:rPr lang="en" altLang="ko-Kore-KR" dirty="0"/>
              <a:t> and </a:t>
            </a:r>
            <a:r>
              <a:rPr lang="en" altLang="ko-Kore-KR" b="1" dirty="0"/>
              <a:t>dose optimization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First, we analyzed the </a:t>
            </a:r>
            <a:r>
              <a:rPr lang="en" altLang="ko-Kore-KR" b="1" dirty="0"/>
              <a:t>patient dataset</a:t>
            </a:r>
            <a:r>
              <a:rPr lang="en" altLang="ko-Kore-KR" dirty="0"/>
              <a:t> along with the </a:t>
            </a:r>
            <a:r>
              <a:rPr lang="en" altLang="ko-Kore-KR" b="1" dirty="0"/>
              <a:t>pharmacokinetic (PK)</a:t>
            </a:r>
            <a:r>
              <a:rPr lang="en" altLang="ko-Kore-KR" dirty="0"/>
              <a:t> and </a:t>
            </a:r>
            <a:r>
              <a:rPr lang="en" altLang="ko-Kore-KR" b="1" dirty="0"/>
              <a:t>pharmacodynamic (PD)</a:t>
            </a:r>
            <a:r>
              <a:rPr lang="en" altLang="ko-Kore-KR" dirty="0"/>
              <a:t> properties.</a:t>
            </a:r>
            <a:br>
              <a:rPr lang="en" altLang="ko-Kore-KR" dirty="0"/>
            </a:br>
            <a:r>
              <a:rPr lang="en" altLang="ko-Kore-KR" dirty="0"/>
              <a:t>To predict this PK and PD, we experimented with </a:t>
            </a:r>
            <a:r>
              <a:rPr lang="en" altLang="ko-Kore-KR" b="1" dirty="0"/>
              <a:t>several different model architectures</a:t>
            </a:r>
            <a:r>
              <a:rPr lang="en" altLang="ko-Kore-KR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98D4AB-D28D-4D88-8581-3688142E3A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92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In this challenge, we proposed a </a:t>
            </a:r>
            <a:r>
              <a:rPr lang="en" altLang="ko-Kore-KR" b="1" dirty="0"/>
              <a:t>Quantum Neural Network–enhanced </a:t>
            </a:r>
            <a:r>
              <a:rPr lang="en" altLang="ko-Kore-KR" b="1" dirty="0" err="1"/>
              <a:t>ResMLP_MoE</a:t>
            </a:r>
            <a:r>
              <a:rPr lang="en" altLang="ko-Kore-KR" b="1" dirty="0"/>
              <a:t> framework</a:t>
            </a:r>
            <a:r>
              <a:rPr lang="en" altLang="ko-Kore-KR" dirty="0"/>
              <a:t> for </a:t>
            </a:r>
            <a:r>
              <a:rPr lang="en" altLang="ko-Kore-KR" b="1" dirty="0"/>
              <a:t>PK/PD prediction</a:t>
            </a:r>
            <a:r>
              <a:rPr lang="en" altLang="ko-Kore-KR" dirty="0"/>
              <a:t> and </a:t>
            </a:r>
            <a:r>
              <a:rPr lang="en" altLang="ko-Kore-KR" b="1" dirty="0"/>
              <a:t>dose optimization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b="1" dirty="0"/>
              <a:t>Professor </a:t>
            </a:r>
            <a:r>
              <a:rPr lang="en" altLang="ko-Kore-KR" b="1" dirty="0" err="1"/>
              <a:t>Giltae</a:t>
            </a:r>
            <a:r>
              <a:rPr lang="en" altLang="ko-Kore-KR" b="1" dirty="0"/>
              <a:t> Song</a:t>
            </a:r>
            <a:r>
              <a:rPr lang="en" altLang="ko-Kore-KR" dirty="0"/>
              <a:t> is an expert in </a:t>
            </a:r>
            <a:r>
              <a:rPr lang="en" altLang="ko-Kore-KR" b="1" dirty="0"/>
              <a:t>bioinformatics and AI</a:t>
            </a:r>
            <a:r>
              <a:rPr lang="en" altLang="ko-Kore-KR" dirty="0"/>
              <a:t>, </a:t>
            </a:r>
            <a:r>
              <a:rPr lang="en" altLang="ko-Kore-KR" b="1" dirty="0"/>
              <a:t>Professor In-Soo Yoon</a:t>
            </a:r>
            <a:r>
              <a:rPr lang="en" altLang="ko-Kore-KR" dirty="0"/>
              <a:t> is an expert in </a:t>
            </a:r>
            <a:r>
              <a:rPr lang="en" altLang="ko-Kore-KR" b="1" dirty="0"/>
              <a:t>biopharmaceutics</a:t>
            </a:r>
            <a:r>
              <a:rPr lang="en" altLang="ko-Kore-KR" dirty="0"/>
              <a:t>, and </a:t>
            </a:r>
            <a:r>
              <a:rPr lang="en" altLang="ko-Kore-KR" b="1" dirty="0"/>
              <a:t>Professor Won-Joo Hwang</a:t>
            </a:r>
            <a:r>
              <a:rPr lang="en" altLang="ko-Kore-KR" dirty="0"/>
              <a:t> is an expert in </a:t>
            </a:r>
            <a:r>
              <a:rPr lang="en" altLang="ko-Kore-KR" b="1" dirty="0"/>
              <a:t>quantum AI</a:t>
            </a:r>
            <a:r>
              <a:rPr lang="en" altLang="ko-Kore-KR" dirty="0"/>
              <a:t>. The specific tasks assigned to each expert in our framework are as follows.</a:t>
            </a:r>
            <a:br>
              <a:rPr lang="en" altLang="ko-Kore-KR" dirty="0"/>
            </a:br>
            <a:r>
              <a:rPr lang="en" altLang="ko-Kore-KR" dirty="0"/>
              <a:t>The input data first pass through a </a:t>
            </a:r>
            <a:r>
              <a:rPr lang="en" altLang="ko-Kore-KR" b="1" dirty="0"/>
              <a:t>residual-structured classical encoder</a:t>
            </a:r>
            <a:r>
              <a:rPr lang="en" altLang="ko-Kore-KR" dirty="0"/>
              <a:t>, and then multiple </a:t>
            </a:r>
            <a:r>
              <a:rPr lang="en" altLang="ko-Kore-KR" b="1" dirty="0"/>
              <a:t>Quantum Neural Networks</a:t>
            </a:r>
            <a:r>
              <a:rPr lang="en" altLang="ko-Kore-KR" dirty="0"/>
              <a:t> are connected in parallel in a </a:t>
            </a:r>
            <a:r>
              <a:rPr lang="en" altLang="ko-Kore-KR" b="1" dirty="0"/>
              <a:t>Mixture-of-Experts</a:t>
            </a:r>
            <a:r>
              <a:rPr lang="en" altLang="ko-Kore-KR" dirty="0"/>
              <a:t> configuration.</a:t>
            </a:r>
            <a:br>
              <a:rPr lang="en" altLang="ko-Kore-KR" dirty="0"/>
            </a:br>
            <a:r>
              <a:rPr lang="en" altLang="ko-Kore-KR" dirty="0"/>
              <a:t>The </a:t>
            </a:r>
            <a:r>
              <a:rPr lang="en" altLang="ko-Kore-KR" b="1" dirty="0"/>
              <a:t>final classical header</a:t>
            </a:r>
            <a:r>
              <a:rPr lang="en" altLang="ko-Kore-KR" dirty="0"/>
              <a:t> produces either </a:t>
            </a:r>
            <a:r>
              <a:rPr lang="en" altLang="ko-Kore-KR" b="1" dirty="0"/>
              <a:t>PK</a:t>
            </a:r>
            <a:r>
              <a:rPr lang="en" altLang="ko-Kore-KR" dirty="0"/>
              <a:t> or </a:t>
            </a:r>
            <a:r>
              <a:rPr lang="en" altLang="ko-Kore-KR" b="1" dirty="0"/>
              <a:t>PD</a:t>
            </a:r>
            <a:r>
              <a:rPr lang="en" altLang="ko-Kore-KR" dirty="0"/>
              <a:t> outputs, and by adopting a </a:t>
            </a:r>
            <a:r>
              <a:rPr lang="en" altLang="ko-Kore-KR" b="1" dirty="0"/>
              <a:t>cascade structure</a:t>
            </a:r>
            <a:r>
              <a:rPr lang="en" altLang="ko-Kore-KR" dirty="0"/>
              <a:t>, our model can </a:t>
            </a:r>
            <a:r>
              <a:rPr lang="en" altLang="ko-Kore-KR" b="1" dirty="0"/>
              <a:t>jointly predict PK and PD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For </a:t>
            </a:r>
            <a:r>
              <a:rPr lang="en" altLang="ko-Kore-KR" b="1" dirty="0"/>
              <a:t>dose optimization</a:t>
            </a:r>
            <a:r>
              <a:rPr lang="en" altLang="ko-Kore-KR" dirty="0"/>
              <a:t>, we first generate several </a:t>
            </a:r>
            <a:r>
              <a:rPr lang="en" altLang="ko-Kore-KR" b="1" dirty="0"/>
              <a:t>candidate dose levels</a:t>
            </a:r>
            <a:r>
              <a:rPr lang="en" altLang="ko-Kore-KR" dirty="0"/>
              <a:t>. These candidates are then fed into our model to </a:t>
            </a:r>
            <a:r>
              <a:rPr lang="en" altLang="ko-Kore-KR" b="1" dirty="0"/>
              <a:t>predict PD values</a:t>
            </a:r>
            <a:r>
              <a:rPr lang="en" altLang="ko-Kore-KR" dirty="0"/>
              <a:t>, and we evaluate whether the </a:t>
            </a:r>
            <a:r>
              <a:rPr lang="en" altLang="ko-Kore-KR" b="1" dirty="0"/>
              <a:t>predicted PD value</a:t>
            </a:r>
            <a:r>
              <a:rPr lang="en" altLang="ko-Kore-KR" dirty="0"/>
              <a:t> is </a:t>
            </a:r>
            <a:r>
              <a:rPr lang="en" altLang="ko-Kore-KR" b="1" dirty="0"/>
              <a:t>below the clinically relevant threshold of 3.3 ng/</a:t>
            </a:r>
            <a:r>
              <a:rPr lang="en" altLang="ko-Kore-KR" b="1" dirty="0" err="1"/>
              <a:t>mL</a:t>
            </a:r>
            <a:r>
              <a:rPr lang="en" altLang="ko-Kore-KR" dirty="0" err="1"/>
              <a:t>.</a:t>
            </a:r>
            <a:br>
              <a:rPr lang="en" altLang="ko-Kore-KR" dirty="0"/>
            </a:br>
            <a:r>
              <a:rPr lang="en" altLang="ko-Kore-KR" dirty="0"/>
              <a:t>Through this process, our framework identifies the </a:t>
            </a:r>
            <a:r>
              <a:rPr lang="en" altLang="ko-Kore-KR" b="1" dirty="0"/>
              <a:t>optimal dose level for each patient</a:t>
            </a:r>
            <a:r>
              <a:rPr lang="en" altLang="ko-Kore-KR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98D4AB-D28D-4D88-8581-3688142E3A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42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여기서는 저희가 어떻게 이 모델을 구현하게 되었는지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양자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개발하기 위해서 다양한 모델링을 시도했습니다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Independent modeling</a:t>
            </a:r>
            <a:r>
              <a:rPr lang="ko-KR" altLang="en-US" dirty="0"/>
              <a:t>은 </a:t>
            </a:r>
            <a:r>
              <a:rPr lang="en-US" altLang="ko-KR" dirty="0"/>
              <a:t>PK</a:t>
            </a:r>
            <a:r>
              <a:rPr lang="ko-KR" altLang="en-US" dirty="0"/>
              <a:t>와 </a:t>
            </a:r>
            <a:r>
              <a:rPr lang="en-US" altLang="ko-KR" dirty="0"/>
              <a:t>PD</a:t>
            </a:r>
            <a:r>
              <a:rPr lang="ko-KR" altLang="en-US" dirty="0"/>
              <a:t>를 따로 학습하는 것이고</a:t>
            </a:r>
            <a:endParaRPr lang="en-US" altLang="ko-KR" dirty="0"/>
          </a:p>
          <a:p>
            <a:r>
              <a:rPr lang="en-US" altLang="ko-KR" dirty="0"/>
              <a:t>Cascade mode</a:t>
            </a:r>
            <a:r>
              <a:rPr lang="ko-KR" altLang="en-US" dirty="0"/>
              <a:t>는 예측된 </a:t>
            </a:r>
            <a:r>
              <a:rPr lang="en-US" altLang="ko-KR" dirty="0"/>
              <a:t>PK</a:t>
            </a:r>
            <a:r>
              <a:rPr lang="ko-KR" altLang="en-US" dirty="0"/>
              <a:t>로 </a:t>
            </a:r>
            <a:r>
              <a:rPr lang="en-US" altLang="ko-KR" dirty="0"/>
              <a:t>PD</a:t>
            </a:r>
            <a:r>
              <a:rPr lang="ko-KR" altLang="en-US" dirty="0"/>
              <a:t>를 연이어 예측하는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Multi-task mode</a:t>
            </a:r>
            <a:r>
              <a:rPr lang="ko-KR" altLang="en-US" dirty="0"/>
              <a:t>의 경우 </a:t>
            </a:r>
            <a:r>
              <a:rPr lang="en-US" altLang="ko-KR" dirty="0"/>
              <a:t>PK</a:t>
            </a:r>
            <a:r>
              <a:rPr lang="ko-KR" altLang="en-US" dirty="0"/>
              <a:t>와 </a:t>
            </a:r>
            <a:r>
              <a:rPr lang="en-US" altLang="ko-KR" dirty="0"/>
              <a:t>PD</a:t>
            </a:r>
            <a:r>
              <a:rPr lang="ko-KR" altLang="en-US" dirty="0"/>
              <a:t>를 예측하는 두개의 헤드가 병렬로 존재합니다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Encoder </a:t>
            </a:r>
            <a:r>
              <a:rPr lang="en-US" altLang="ko-KR" dirty="0" err="1"/>
              <a:t>backnone</a:t>
            </a:r>
            <a:r>
              <a:rPr lang="ko-KR" altLang="en-US" dirty="0"/>
              <a:t>의 경우 여러가지 </a:t>
            </a:r>
            <a:r>
              <a:rPr lang="en-US" altLang="ko-KR" dirty="0"/>
              <a:t>backbone</a:t>
            </a:r>
            <a:r>
              <a:rPr lang="ko-KR" altLang="en-US" dirty="0"/>
              <a:t>들을 후보로 두어 실험했습니다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실험 결과를 보시면 </a:t>
            </a:r>
            <a:r>
              <a:rPr lang="en-US" altLang="ko-KR" dirty="0"/>
              <a:t>Cascade</a:t>
            </a:r>
            <a:r>
              <a:rPr lang="ko-KR" altLang="en-US" dirty="0"/>
              <a:t>에서 </a:t>
            </a:r>
            <a:r>
              <a:rPr lang="en-US" altLang="ko-KR" dirty="0" err="1"/>
              <a:t>ResMLP_MoE</a:t>
            </a:r>
            <a:r>
              <a:rPr lang="ko-KR" altLang="en-US" dirty="0"/>
              <a:t>가 </a:t>
            </a:r>
            <a:r>
              <a:rPr lang="en-US" altLang="ko-KR" dirty="0"/>
              <a:t>best</a:t>
            </a:r>
            <a:r>
              <a:rPr lang="ko-KR" altLang="en-US" dirty="0"/>
              <a:t>였으며 추가로 </a:t>
            </a:r>
            <a:r>
              <a:rPr lang="en-US" altLang="ko-KR" dirty="0"/>
              <a:t>feature engineering, </a:t>
            </a:r>
            <a:r>
              <a:rPr lang="en-US" altLang="ko-KR" dirty="0" err="1"/>
              <a:t>montecarlo</a:t>
            </a:r>
            <a:r>
              <a:rPr lang="en-US" altLang="ko-KR" dirty="0"/>
              <a:t> dropout, </a:t>
            </a:r>
            <a:r>
              <a:rPr lang="en-US" altLang="ko-KR" dirty="0" err="1"/>
              <a:t>constrative</a:t>
            </a:r>
            <a:r>
              <a:rPr lang="en-US" altLang="ko-KR" dirty="0"/>
              <a:t> learning</a:t>
            </a:r>
            <a:r>
              <a:rPr lang="ko-KR" altLang="en-US" dirty="0"/>
              <a:t>등 여러가지 기법들을 실험 했을 때 </a:t>
            </a:r>
            <a:endParaRPr lang="en-US" altLang="ko-KR" dirty="0"/>
          </a:p>
          <a:p>
            <a:r>
              <a:rPr lang="en-US" altLang="ko-KR" dirty="0" err="1"/>
              <a:t>Constrative</a:t>
            </a:r>
            <a:r>
              <a:rPr lang="en-US" altLang="ko-KR" dirty="0"/>
              <a:t> learning</a:t>
            </a:r>
            <a:r>
              <a:rPr lang="ko-KR" altLang="en-US" dirty="0"/>
              <a:t>이 </a:t>
            </a:r>
            <a:r>
              <a:rPr lang="en-US" altLang="ko-KR" dirty="0"/>
              <a:t>best</a:t>
            </a:r>
            <a:r>
              <a:rPr lang="ko-KR" altLang="en-US" dirty="0"/>
              <a:t>였으며 이로 인해 저희는 최종적으로 </a:t>
            </a:r>
            <a:r>
              <a:rPr lang="en-US" altLang="ko-KR" dirty="0"/>
              <a:t>QNN-enhanced </a:t>
            </a:r>
            <a:r>
              <a:rPr lang="en-US" altLang="ko-KR" dirty="0" err="1"/>
              <a:t>ResMLP_MoE</a:t>
            </a:r>
            <a:r>
              <a:rPr lang="en-US" altLang="ko-KR" dirty="0"/>
              <a:t> </a:t>
            </a:r>
            <a:r>
              <a:rPr lang="ko-KR" altLang="en-US" dirty="0"/>
              <a:t>모델을 채택하였습니다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I will show </a:t>
            </a:r>
            <a:r>
              <a:rPr lang="en" altLang="ko-Kore-KR" b="1" dirty="0"/>
              <a:t>how we implemented our model</a:t>
            </a:r>
            <a:r>
              <a:rPr lang="en" altLang="ko-Kore-KR" dirty="0"/>
              <a:t>.</a:t>
            </a:r>
          </a:p>
          <a:p>
            <a:r>
              <a:rPr lang="en" altLang="ko-Kore-KR" dirty="0"/>
              <a:t>To develop the quantum machine-learning model, we explored </a:t>
            </a:r>
            <a:r>
              <a:rPr lang="en" altLang="ko-Kore-KR" b="1" dirty="0"/>
              <a:t>multiple modeling strategies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b="1" dirty="0"/>
              <a:t>Independent modeling</a:t>
            </a:r>
            <a:r>
              <a:rPr lang="en" altLang="ko-Kore-KR" dirty="0"/>
              <a:t> trains </a:t>
            </a:r>
            <a:r>
              <a:rPr lang="en" altLang="ko-Kore-KR" b="1" dirty="0"/>
              <a:t>PK</a:t>
            </a:r>
            <a:r>
              <a:rPr lang="en" altLang="ko-Kore-KR" dirty="0"/>
              <a:t> and </a:t>
            </a:r>
            <a:r>
              <a:rPr lang="en" altLang="ko-Kore-KR" b="1" dirty="0"/>
              <a:t>PD</a:t>
            </a:r>
            <a:r>
              <a:rPr lang="en" altLang="ko-Kore-KR" dirty="0"/>
              <a:t> separately.</a:t>
            </a:r>
            <a:br>
              <a:rPr lang="en" altLang="ko-Kore-KR" dirty="0"/>
            </a:br>
            <a:r>
              <a:rPr lang="en" altLang="ko-Kore-KR" b="1" dirty="0"/>
              <a:t>Cascade model</a:t>
            </a:r>
            <a:r>
              <a:rPr lang="en" altLang="ko-Kore-KR" dirty="0"/>
              <a:t> predicts PK first which is input of </a:t>
            </a:r>
            <a:r>
              <a:rPr lang="en" altLang="ko-Kore-KR" b="1" dirty="0"/>
              <a:t>PD predictor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b="1" dirty="0"/>
              <a:t>Multi-task model</a:t>
            </a:r>
            <a:r>
              <a:rPr lang="en" altLang="ko-Kore-KR" dirty="0"/>
              <a:t> uses </a:t>
            </a:r>
            <a:r>
              <a:rPr lang="en" altLang="ko-Kore-KR" b="1" dirty="0"/>
              <a:t>two parallel heads</a:t>
            </a:r>
            <a:r>
              <a:rPr lang="en" altLang="ko-Kore-KR" dirty="0"/>
              <a:t> to predict </a:t>
            </a:r>
            <a:r>
              <a:rPr lang="en" altLang="ko-Kore-KR" b="1" dirty="0"/>
              <a:t>PK</a:t>
            </a:r>
            <a:r>
              <a:rPr lang="en" altLang="ko-Kore-KR" dirty="0"/>
              <a:t> and </a:t>
            </a:r>
            <a:r>
              <a:rPr lang="en" altLang="ko-Kore-KR" b="1" dirty="0"/>
              <a:t>PD</a:t>
            </a:r>
            <a:r>
              <a:rPr lang="en" altLang="ko-Kore-KR" dirty="0"/>
              <a:t> jointly.</a:t>
            </a:r>
            <a:br>
              <a:rPr lang="en" altLang="ko-Kore-KR" dirty="0"/>
            </a:br>
            <a:r>
              <a:rPr lang="en" altLang="ko-Kore-KR" dirty="0"/>
              <a:t>For the </a:t>
            </a:r>
            <a:r>
              <a:rPr lang="en" altLang="ko-Kore-KR" b="1" dirty="0"/>
              <a:t>encoder backbone</a:t>
            </a:r>
            <a:r>
              <a:rPr lang="en" altLang="ko-Kore-KR" dirty="0"/>
              <a:t>, each encoder is the </a:t>
            </a:r>
            <a:r>
              <a:rPr lang="en" altLang="ko-Kore-KR" b="1" dirty="0"/>
              <a:t>candidate backbones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As shown in the results on the right, </a:t>
            </a:r>
            <a:r>
              <a:rPr lang="en" altLang="ko-Kore-KR" b="1" dirty="0" err="1"/>
              <a:t>ResMLP_MoE</a:t>
            </a:r>
            <a:r>
              <a:rPr lang="en" altLang="ko-Kore-KR" dirty="0"/>
              <a:t> achieved the </a:t>
            </a:r>
            <a:r>
              <a:rPr lang="en" altLang="ko-Kore-KR" b="1" dirty="0"/>
              <a:t>best performance in the cascade setting</a:t>
            </a:r>
            <a:r>
              <a:rPr lang="en" altLang="ko-Kore-KR" dirty="0"/>
              <a:t>.</a:t>
            </a:r>
            <a:br>
              <a:rPr lang="en" altLang="ko-Kore-KR" dirty="0"/>
            </a:br>
            <a:r>
              <a:rPr lang="en" altLang="ko-Kore-KR" dirty="0"/>
              <a:t>We also evaluated </a:t>
            </a:r>
            <a:r>
              <a:rPr lang="en" altLang="ko-Kore-KR" b="1" dirty="0"/>
              <a:t>feature engineering</a:t>
            </a:r>
            <a:r>
              <a:rPr lang="en" altLang="ko-Kore-KR" dirty="0"/>
              <a:t>, </a:t>
            </a:r>
            <a:r>
              <a:rPr lang="en" altLang="ko-Kore-KR" b="1" dirty="0"/>
              <a:t>Monte Carlo dropout</a:t>
            </a:r>
            <a:r>
              <a:rPr lang="en" altLang="ko-Kore-KR" dirty="0"/>
              <a:t>, and </a:t>
            </a:r>
            <a:r>
              <a:rPr lang="en" altLang="ko-Kore-KR" b="1" dirty="0"/>
              <a:t>contrastive learning</a:t>
            </a:r>
            <a:r>
              <a:rPr lang="en" altLang="ko-Kore-KR" dirty="0"/>
              <a:t>; among these, </a:t>
            </a:r>
            <a:r>
              <a:rPr lang="en" altLang="ko-Kore-KR" b="1" dirty="0"/>
              <a:t>contrastive learning</a:t>
            </a:r>
            <a:r>
              <a:rPr lang="en" altLang="ko-Kore-KR" dirty="0"/>
              <a:t> performed the best.</a:t>
            </a:r>
            <a:br>
              <a:rPr lang="en" altLang="ko-Kore-KR" dirty="0"/>
            </a:br>
            <a:r>
              <a:rPr lang="en" altLang="ko-Kore-KR" dirty="0"/>
              <a:t>Based on these findings, we finally adopted the </a:t>
            </a:r>
            <a:r>
              <a:rPr lang="en" altLang="ko-Kore-KR" b="1" dirty="0"/>
              <a:t>QNN-enhanced </a:t>
            </a:r>
            <a:r>
              <a:rPr lang="en" altLang="ko-Kore-KR" b="1" dirty="0" err="1"/>
              <a:t>ResMLP_MoE</a:t>
            </a:r>
            <a:r>
              <a:rPr lang="en" altLang="ko-Kore-KR" dirty="0"/>
              <a:t> as our model.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98D4AB-D28D-4D88-8581-3688142E3A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068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consider the technical feasibility on real quantum computer, we assume that this model is implemented on IBM quantum computer.</a:t>
            </a:r>
          </a:p>
          <a:p>
            <a:r>
              <a:rPr lang="en-US" altLang="ko-KR" dirty="0"/>
              <a:t>We calculated the maximum circuit size and depth of quantum model based on IBM quantum computer spec.</a:t>
            </a:r>
          </a:p>
          <a:p>
            <a:r>
              <a:rPr lang="en-US" altLang="ko-KR" dirty="0"/>
              <a:t>So, we defined the maximum circuit size is 9 qubits and 9 depth.</a:t>
            </a:r>
          </a:p>
          <a:p>
            <a:r>
              <a:rPr lang="en-US" altLang="ko-KR" dirty="0"/>
              <a:t>Based on this setting, we conducted the simulations, then when we increase the number of qubits, the performance is increased.</a:t>
            </a:r>
          </a:p>
          <a:p>
            <a:r>
              <a:rPr lang="en-US" altLang="ko-KR" dirty="0"/>
              <a:t>Even if we design the 12 qubits system, its performance is similar with 8 qubits. This result is similar in number of layers case.</a:t>
            </a:r>
          </a:p>
          <a:p>
            <a:r>
              <a:rPr lang="en-US" altLang="ko-KR" dirty="0"/>
              <a:t>So, our model consists of 8 qubits and 4 layers.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98D4AB-D28D-4D88-8581-3688142E3A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162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6338" y="1233488"/>
            <a:ext cx="4445000" cy="3333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will finish this presentation by concluding the quantum advantage.</a:t>
            </a:r>
          </a:p>
          <a:p>
            <a:r>
              <a:rPr lang="en-US" altLang="ko-KR" dirty="0"/>
              <a:t>We expect there is the quantum advantage in terms of model complexity reduction, approximation performance, model convergence speed, inference time, and higher expressivity.</a:t>
            </a:r>
          </a:p>
          <a:p>
            <a:r>
              <a:rPr lang="en-US" altLang="ko-KR" dirty="0"/>
              <a:t>If we design the neural network and quantum neural network in the same number of parameters. We can reduce the depth. And in terms of </a:t>
            </a:r>
            <a:r>
              <a:rPr lang="en-US" altLang="ko-KR" dirty="0" err="1"/>
              <a:t>approximiation</a:t>
            </a:r>
            <a:r>
              <a:rPr lang="en-US" altLang="ko-KR" dirty="0"/>
              <a:t> performance, QNN is known as better than NN.</a:t>
            </a:r>
          </a:p>
          <a:p>
            <a:r>
              <a:rPr lang="en-US" altLang="ko-KR" dirty="0"/>
              <a:t>In the training, QNN converges faster than NN..</a:t>
            </a:r>
          </a:p>
          <a:p>
            <a:r>
              <a:rPr lang="en-US" altLang="ko-KR" dirty="0"/>
              <a:t>In the inference time, QNN is faster than NN.</a:t>
            </a:r>
          </a:p>
          <a:p>
            <a:r>
              <a:rPr lang="en-US" altLang="ko-KR" dirty="0"/>
              <a:t>For the representation space, the qubit can represent the input data in larger space.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98D4AB-D28D-4D88-8581-3688142E3A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28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Thank you.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98D4AB-D28D-4D88-8581-3688142E3A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41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CCDD3-EE7D-4114-A07F-DFA334B5196D}" type="slidenum">
              <a:rPr lang="en-DK" smtClean="0"/>
              <a:t>62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9089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50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DK" sz="27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DK" sz="270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13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D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D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1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D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D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54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D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D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7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D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D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4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D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D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D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D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3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D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D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81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DK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DK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47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8045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28" b="1" i="0">
                <a:solidFill>
                  <a:srgbClr val="4285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4887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76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266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6910" y="1831245"/>
            <a:ext cx="10048009" cy="804516"/>
          </a:xfrm>
        </p:spPr>
        <p:txBody>
          <a:bodyPr lIns="0" tIns="0" rIns="0" bIns="0"/>
          <a:lstStyle>
            <a:lvl1pPr>
              <a:defRPr sz="5228" b="1" i="0">
                <a:solidFill>
                  <a:srgbClr val="4285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4809" y="3338903"/>
            <a:ext cx="15510164" cy="488724"/>
          </a:xfrm>
        </p:spPr>
        <p:txBody>
          <a:bodyPr lIns="0" tIns="0" rIns="0" bIns="0"/>
          <a:lstStyle>
            <a:lvl1pPr>
              <a:defRPr sz="3176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205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6910" y="1831245"/>
            <a:ext cx="10048009" cy="804516"/>
          </a:xfrm>
        </p:spPr>
        <p:txBody>
          <a:bodyPr lIns="0" tIns="0" rIns="0" bIns="0"/>
          <a:lstStyle>
            <a:lvl1pPr>
              <a:defRPr sz="5228" b="1" i="0">
                <a:solidFill>
                  <a:srgbClr val="4285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901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6910" y="1831245"/>
            <a:ext cx="10048009" cy="804516"/>
          </a:xfrm>
        </p:spPr>
        <p:txBody>
          <a:bodyPr lIns="0" tIns="0" rIns="0" bIns="0"/>
          <a:lstStyle>
            <a:lvl1pPr>
              <a:defRPr sz="5228" b="1" i="0">
                <a:solidFill>
                  <a:srgbClr val="4285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192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1399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sz="2700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125980"/>
            <a:ext cx="15773400" cy="6035040"/>
          </a:xfrm>
        </p:spPr>
        <p:txBody>
          <a:bodyPr rtlCol="0" anchor="ctr"/>
          <a:lstStyle>
            <a:lvl1pPr algn="ctr">
              <a:defRPr sz="8100" spc="450" baseline="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9066276"/>
            <a:ext cx="13716000" cy="534924"/>
          </a:xfrm>
        </p:spPr>
        <p:txBody>
          <a:bodyPr rtlCol="0"/>
          <a:lstStyle>
            <a:lvl1pPr marL="0" indent="0" algn="ctr">
              <a:buNone/>
              <a:defRPr sz="3600" cap="all" baseline="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en-US"/>
              <a:t>Click to edit Master subtitle style</a:t>
            </a:r>
            <a:endParaRPr lang="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8836820" y="8442333"/>
            <a:ext cx="614363" cy="13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31424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12915900" y="0"/>
            <a:ext cx="5372100" cy="10287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sz="2700" dirty="0"/>
          </a:p>
        </p:txBody>
      </p:sp>
      <p:sp>
        <p:nvSpPr>
          <p:cNvPr id="2" name="Titel 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1645920"/>
            <a:ext cx="6172200" cy="3429000"/>
          </a:xfrm>
        </p:spPr>
        <p:txBody>
          <a:bodyPr rtlCol="0"/>
          <a:lstStyle>
            <a:lvl1pPr>
              <a:defRPr sz="4800" spc="450" baseline="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5349240"/>
            <a:ext cx="6172200" cy="3977640"/>
          </a:xfrm>
        </p:spPr>
        <p:txBody>
          <a:bodyPr rtlCol="0">
            <a:normAutofit/>
          </a:bodyPr>
          <a:lstStyle>
            <a:lvl1pPr marL="685800" indent="-685800">
              <a:lnSpc>
                <a:spcPct val="100000"/>
              </a:lnSpc>
              <a:spcBef>
                <a:spcPts val="21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3600" cap="all" spc="0" baseline="0"/>
            </a:lvl1pPr>
            <a:lvl2pPr marL="1371600">
              <a:defRPr spc="0" baseline="0"/>
            </a:lvl2pPr>
            <a:lvl3pPr marL="2057400">
              <a:defRPr spc="0" baseline="0"/>
            </a:lvl3pPr>
            <a:lvl4pPr marL="2743200">
              <a:defRPr spc="0" baseline="0"/>
            </a:lvl4pPr>
            <a:lvl5pPr marL="3429000">
              <a:defRPr spc="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31352" y="2153412"/>
            <a:ext cx="8846820" cy="5966460"/>
          </a:xfr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943100" y="1234440"/>
            <a:ext cx="61722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66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4046220"/>
            <a:ext cx="15773400" cy="3909060"/>
          </a:xfrm>
        </p:spPr>
        <p:txBody>
          <a:bodyPr rtlCol="0" anchor="ctr">
            <a:normAutofit/>
          </a:bodyPr>
          <a:lstStyle>
            <a:lvl1pPr algn="ctr">
              <a:defRPr sz="81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9066276"/>
            <a:ext cx="15773400" cy="685800"/>
          </a:xfrm>
        </p:spPr>
        <p:txBody>
          <a:bodyPr rtlCol="0">
            <a:normAutofit/>
          </a:bodyPr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en-US"/>
              <a:t>Click to edit Master subtitle style</a:t>
            </a:r>
            <a:endParaRPr lang="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3428" cy="3552444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8836820" y="8442333"/>
            <a:ext cx="614363" cy="13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01761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8288000" cy="668655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sz="27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612" y="1714500"/>
            <a:ext cx="15361920" cy="3429000"/>
          </a:xfrm>
        </p:spPr>
        <p:txBody>
          <a:bodyPr rtlCol="0" anchor="b"/>
          <a:lstStyle>
            <a:lvl1pPr algn="ctr">
              <a:defRPr sz="81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3532" y="5705856"/>
            <a:ext cx="12070080" cy="1371600"/>
          </a:xfrm>
        </p:spPr>
        <p:txBody>
          <a:bodyPr rtlCol="0"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en-US"/>
              <a:t>Click to edit Master subtitle style</a:t>
            </a:r>
            <a:endParaRPr lang="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8836820" y="8442333"/>
            <a:ext cx="614363" cy="13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734833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534924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7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144" y="1645920"/>
            <a:ext cx="9326880" cy="2743200"/>
          </a:xfrm>
        </p:spPr>
        <p:txBody>
          <a:bodyPr rtlCol="0"/>
          <a:lstStyle>
            <a:lvl1pPr>
              <a:defRPr sz="4800" spc="45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47672" y="2743200"/>
            <a:ext cx="4800600" cy="480060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144" y="5143500"/>
            <a:ext cx="9326880" cy="4114800"/>
          </a:xfrm>
        </p:spPr>
        <p:txBody>
          <a:bodyPr rtlCol="0">
            <a:normAutofit/>
          </a:bodyPr>
          <a:lstStyle>
            <a:lvl1pPr marL="685800">
              <a:spcBef>
                <a:spcPts val="2100"/>
              </a:spcBef>
              <a:buSzPct val="80000"/>
              <a:defRPr cap="all" spc="0" baseline="0"/>
            </a:lvl1pPr>
            <a:lvl2pPr marL="1371600">
              <a:buSzPct val="80000"/>
              <a:defRPr spc="0" baseline="0"/>
            </a:lvl2pPr>
            <a:lvl3pPr marL="2057400">
              <a:buSzPct val="80000"/>
              <a:defRPr spc="0" baseline="0"/>
            </a:lvl3pPr>
            <a:lvl4pPr marL="2743200">
              <a:buSzPct val="80000"/>
              <a:defRPr spc="0" baseline="0"/>
            </a:lvl4pPr>
            <a:lvl5pPr marL="3429000">
              <a:buSzPct val="80000"/>
              <a:defRPr spc="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962758" y="8321920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en-US" sz="270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8010144" y="1234440"/>
            <a:ext cx="61722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268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0" y="2221992"/>
            <a:ext cx="13716000" cy="5843016"/>
          </a:xfrm>
          <a:solidFill>
            <a:schemeClr val="bg1"/>
          </a:solid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6372" y="2880360"/>
            <a:ext cx="12344400" cy="4526280"/>
          </a:xfrm>
        </p:spPr>
        <p:txBody>
          <a:bodyPr rtlCol="0" anchor="ctr"/>
          <a:lstStyle>
            <a:lvl1pPr algn="ctr">
              <a:defRPr sz="81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114172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10058400" y="0"/>
            <a:ext cx="8229600" cy="1028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700" dirty="0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5897880"/>
            <a:ext cx="7543800" cy="2743200"/>
          </a:xfrm>
        </p:spPr>
        <p:txBody>
          <a:bodyPr rtlCol="0" anchor="b" anchorCtr="0"/>
          <a:lstStyle>
            <a:lvl1pPr>
              <a:defRPr sz="48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20240" y="822960"/>
            <a:ext cx="4526280" cy="452628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08208" y="1097280"/>
            <a:ext cx="6460236" cy="8092440"/>
          </a:xfrm>
        </p:spPr>
        <p:txBody>
          <a:bodyPr rtlCol="0" anchor="b">
            <a:normAutofit/>
          </a:bodyPr>
          <a:lstStyle>
            <a:lvl1pPr marL="685800">
              <a:spcBef>
                <a:spcPts val="2100"/>
              </a:spcBef>
              <a:buClr>
                <a:schemeClr val="tx1"/>
              </a:buClr>
              <a:buSzPct val="80000"/>
              <a:defRPr cap="all" baseline="0"/>
            </a:lvl1pPr>
            <a:lvl2pPr marL="1371600">
              <a:buClr>
                <a:schemeClr val="tx1"/>
              </a:buClr>
              <a:buSzPct val="80000"/>
              <a:defRPr/>
            </a:lvl2pPr>
            <a:lvl3pPr marL="2057400">
              <a:buClr>
                <a:schemeClr val="tx1"/>
              </a:buClr>
              <a:buSzPct val="80000"/>
              <a:defRPr/>
            </a:lvl3pPr>
            <a:lvl4pPr marL="2743200">
              <a:buClr>
                <a:schemeClr val="tx1"/>
              </a:buClr>
              <a:buSzPct val="80000"/>
              <a:defRPr/>
            </a:lvl4pPr>
            <a:lvl5pPr marL="3429000">
              <a:buClr>
                <a:schemeClr val="tx1"/>
              </a:buClr>
              <a:buSzPct val="80000"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947672" y="9167814"/>
            <a:ext cx="61722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834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446520" y="0"/>
            <a:ext cx="11841480" cy="1028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700" dirty="0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1" y="5897880"/>
            <a:ext cx="4125284" cy="2743200"/>
          </a:xfrm>
        </p:spPr>
        <p:txBody>
          <a:bodyPr rtlCol="0" anchor="b" anchorCtr="0"/>
          <a:lstStyle>
            <a:lvl1pPr>
              <a:defRPr sz="4800"/>
            </a:lvl1pPr>
          </a:lstStyle>
          <a:p>
            <a:pPr rtl="0"/>
            <a:r>
              <a:rPr lang="en-US" dirty="0"/>
              <a:t>Click to edit Master title style</a:t>
            </a:r>
            <a:endParaRPr lang="de" dirty="0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20240" y="822960"/>
            <a:ext cx="4526280" cy="452628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08208" y="1097280"/>
            <a:ext cx="6460236" cy="8092440"/>
          </a:xfrm>
        </p:spPr>
        <p:txBody>
          <a:bodyPr rtlCol="0" anchor="b">
            <a:normAutofit/>
          </a:bodyPr>
          <a:lstStyle>
            <a:lvl1pPr marL="685800">
              <a:spcBef>
                <a:spcPts val="2100"/>
              </a:spcBef>
              <a:buClr>
                <a:schemeClr val="tx1"/>
              </a:buClr>
              <a:buSzPct val="80000"/>
              <a:defRPr cap="all" baseline="0"/>
            </a:lvl1pPr>
            <a:lvl2pPr marL="1371600">
              <a:buClr>
                <a:schemeClr val="tx1"/>
              </a:buClr>
              <a:buSzPct val="80000"/>
              <a:defRPr/>
            </a:lvl2pPr>
            <a:lvl3pPr marL="2057400">
              <a:buClr>
                <a:schemeClr val="tx1"/>
              </a:buClr>
              <a:buSzPct val="80000"/>
              <a:defRPr/>
            </a:lvl3pPr>
            <a:lvl4pPr marL="2743200">
              <a:buClr>
                <a:schemeClr val="tx1"/>
              </a:buClr>
              <a:buSzPct val="80000"/>
              <a:defRPr/>
            </a:lvl4pPr>
            <a:lvl5pPr marL="3429000">
              <a:buClr>
                <a:schemeClr val="tx1"/>
              </a:buClr>
              <a:buSzPct val="80000"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947672" y="9167814"/>
            <a:ext cx="61722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5861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1" y="1645920"/>
            <a:ext cx="14732933" cy="1371600"/>
          </a:xfrm>
        </p:spPr>
        <p:txBody>
          <a:bodyPr rtlCol="0" anchor="t" anchorCtr="0"/>
          <a:lstStyle>
            <a:lvl1pPr>
              <a:defRPr sz="48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0240" y="3566160"/>
            <a:ext cx="6995160" cy="53492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 rtlCol="0">
            <a:normAutofit/>
          </a:bodyPr>
          <a:lstStyle>
            <a:lvl1pPr marL="685800">
              <a:lnSpc>
                <a:spcPct val="90000"/>
              </a:lnSpc>
              <a:spcBef>
                <a:spcPts val="2100"/>
              </a:spcBef>
              <a:buClr>
                <a:schemeClr val="tx1"/>
              </a:buClr>
              <a:buSzPct val="80000"/>
              <a:defRPr sz="2700"/>
            </a:lvl1pPr>
            <a:lvl2pPr marL="1371600">
              <a:lnSpc>
                <a:spcPct val="90000"/>
              </a:lnSpc>
              <a:buClr>
                <a:schemeClr val="tx1"/>
              </a:buClr>
              <a:buSzPct val="80000"/>
              <a:defRPr sz="2400"/>
            </a:lvl2pPr>
            <a:lvl3pPr marL="2057400">
              <a:lnSpc>
                <a:spcPct val="90000"/>
              </a:lnSpc>
              <a:buClr>
                <a:schemeClr val="tx1"/>
              </a:buClr>
              <a:buSzPct val="80000"/>
              <a:defRPr sz="2100"/>
            </a:lvl3pPr>
            <a:lvl4pPr marL="2743200">
              <a:lnSpc>
                <a:spcPct val="90000"/>
              </a:lnSpc>
              <a:buClr>
                <a:schemeClr val="tx1"/>
              </a:buClr>
              <a:buSzPct val="80000"/>
              <a:defRPr sz="1800"/>
            </a:lvl4pPr>
            <a:lvl5pPr marL="3429000">
              <a:lnSpc>
                <a:spcPct val="90000"/>
              </a:lnSpc>
              <a:buClr>
                <a:schemeClr val="tx1"/>
              </a:buClr>
              <a:buSzPct val="80000"/>
              <a:defRPr sz="165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4040" y="3566160"/>
            <a:ext cx="6995160" cy="534924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 rtlCol="0">
            <a:normAutofit/>
          </a:bodyPr>
          <a:lstStyle>
            <a:lvl1pPr marL="685800">
              <a:lnSpc>
                <a:spcPct val="90000"/>
              </a:lnSpc>
              <a:spcBef>
                <a:spcPts val="2100"/>
              </a:spcBef>
              <a:buClr>
                <a:schemeClr val="tx1"/>
              </a:buClr>
              <a:buSzPct val="80000"/>
              <a:defRPr sz="2700"/>
            </a:lvl1pPr>
            <a:lvl2pPr marL="1371600">
              <a:lnSpc>
                <a:spcPct val="90000"/>
              </a:lnSpc>
              <a:buClr>
                <a:schemeClr val="tx1"/>
              </a:buClr>
              <a:buSzPct val="80000"/>
              <a:defRPr sz="2400"/>
            </a:lvl2pPr>
            <a:lvl3pPr marL="2057400">
              <a:lnSpc>
                <a:spcPct val="90000"/>
              </a:lnSpc>
              <a:buClr>
                <a:schemeClr val="tx1"/>
              </a:buClr>
              <a:buSzPct val="80000"/>
              <a:defRPr sz="2100"/>
            </a:lvl3pPr>
            <a:lvl4pPr marL="2743200">
              <a:lnSpc>
                <a:spcPct val="90000"/>
              </a:lnSpc>
              <a:buClr>
                <a:schemeClr val="tx1"/>
              </a:buClr>
              <a:buSzPct val="80000"/>
              <a:defRPr sz="1800"/>
            </a:lvl4pPr>
            <a:lvl5pPr marL="3429000">
              <a:lnSpc>
                <a:spcPct val="90000"/>
              </a:lnSpc>
              <a:buClr>
                <a:schemeClr val="tx1"/>
              </a:buClr>
              <a:buSzPct val="80000"/>
              <a:defRPr sz="165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Gerader Verbinder 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943100" y="1234440"/>
            <a:ext cx="61722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62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1645920"/>
            <a:ext cx="7543800" cy="2743200"/>
          </a:xfrm>
        </p:spPr>
        <p:txBody>
          <a:bodyPr rtlCol="0" anchor="t" anchorCtr="0"/>
          <a:lstStyle>
            <a:lvl1pPr>
              <a:defRPr sz="48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77272" y="1645920"/>
            <a:ext cx="6858000" cy="2743200"/>
          </a:xfrm>
          <a:noFill/>
        </p:spPr>
        <p:txBody>
          <a:bodyPr lIns="0" tIns="0" rIns="0" bIns="0" rtlCol="0">
            <a:normAutofit/>
          </a:bodyPr>
          <a:lstStyle>
            <a:lvl1pPr marL="685800">
              <a:spcBef>
                <a:spcPts val="2100"/>
              </a:spcBef>
              <a:buSzPct val="80000"/>
              <a:defRPr sz="2700"/>
            </a:lvl1pPr>
            <a:lvl2pPr marL="1371600">
              <a:buSzPct val="80000"/>
              <a:defRPr sz="2400"/>
            </a:lvl2pPr>
            <a:lvl3pPr marL="2057400">
              <a:buSzPct val="80000"/>
              <a:defRPr sz="2100"/>
            </a:lvl3pPr>
            <a:lvl4pPr marL="2743200">
              <a:buSzPct val="80000"/>
              <a:defRPr sz="1800"/>
            </a:lvl4pPr>
            <a:lvl5pPr marL="3429000">
              <a:buSzPct val="80000"/>
              <a:defRPr sz="165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0240" y="4759452"/>
            <a:ext cx="15115032" cy="4663440"/>
          </a:xfrm>
          <a:noFill/>
        </p:spPr>
        <p:txBody>
          <a:bodyPr lIns="0" tIns="0" rIns="0" bIns="0" rtlCol="0">
            <a:normAutofit/>
          </a:bodyPr>
          <a:lstStyle>
            <a:lvl1pPr marL="685800">
              <a:spcBef>
                <a:spcPts val="2100"/>
              </a:spcBef>
              <a:buSzPct val="80000"/>
              <a:defRPr sz="2700"/>
            </a:lvl1pPr>
            <a:lvl2pPr marL="1371600">
              <a:buSzPct val="80000"/>
              <a:defRPr sz="2400"/>
            </a:lvl2pPr>
            <a:lvl3pPr marL="2057400">
              <a:buSzPct val="80000"/>
              <a:defRPr sz="2100"/>
            </a:lvl3pPr>
            <a:lvl4pPr marL="2743200">
              <a:buSzPct val="80000"/>
              <a:defRPr sz="1800"/>
            </a:lvl4pPr>
            <a:lvl5pPr marL="3429000">
              <a:buSzPct val="80000"/>
              <a:defRPr sz="165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943100" y="1234440"/>
            <a:ext cx="61722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690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1645920"/>
            <a:ext cx="14730984" cy="1371600"/>
          </a:xfrm>
        </p:spPr>
        <p:txBody>
          <a:bodyPr rtlCol="0" anchor="t" anchorCtr="0"/>
          <a:lstStyle>
            <a:lvl1pPr>
              <a:defRPr sz="48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0240" y="3566160"/>
            <a:ext cx="6858000" cy="5143500"/>
          </a:xfrm>
          <a:noFill/>
        </p:spPr>
        <p:txBody>
          <a:bodyPr lIns="0" tIns="0" rIns="0" bIns="0" rtlCol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2100"/>
              </a:spcBef>
              <a:buSzPct val="80000"/>
              <a:defRPr sz="2700" b="1"/>
            </a:lvl1pPr>
            <a:lvl2pPr marL="685800" indent="0">
              <a:lnSpc>
                <a:spcPct val="90000"/>
              </a:lnSpc>
              <a:spcBef>
                <a:spcPts val="2100"/>
              </a:spcBef>
              <a:buSzPct val="80000"/>
              <a:buNone/>
              <a:defRPr sz="2700"/>
            </a:lvl2pPr>
            <a:lvl3pPr marL="1371600">
              <a:lnSpc>
                <a:spcPct val="90000"/>
              </a:lnSpc>
              <a:spcBef>
                <a:spcPts val="2100"/>
              </a:spcBef>
              <a:buSzPct val="80000"/>
              <a:defRPr sz="2700"/>
            </a:lvl3pPr>
            <a:lvl4pPr marL="1371600" indent="0">
              <a:lnSpc>
                <a:spcPct val="90000"/>
              </a:lnSpc>
              <a:spcBef>
                <a:spcPts val="2100"/>
              </a:spcBef>
              <a:buSzPct val="80000"/>
              <a:buNone/>
              <a:defRPr sz="2700"/>
            </a:lvl4pPr>
            <a:lvl5pPr marL="2057400">
              <a:lnSpc>
                <a:spcPct val="90000"/>
              </a:lnSpc>
              <a:spcBef>
                <a:spcPts val="2100"/>
              </a:spcBef>
              <a:buSzPct val="80000"/>
              <a:defRPr sz="2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40596" y="3566160"/>
            <a:ext cx="6967728" cy="5143500"/>
          </a:xfrm>
          <a:noFill/>
        </p:spPr>
        <p:txBody>
          <a:bodyPr lIns="0" tIns="0" rIns="0" bIns="0" rtlCol="0">
            <a:normAutofit/>
          </a:bodyPr>
          <a:lstStyle>
            <a:lvl1pPr marL="685800">
              <a:spcBef>
                <a:spcPts val="2100"/>
              </a:spcBef>
              <a:buSzPct val="80000"/>
              <a:defRPr sz="2700"/>
            </a:lvl1pPr>
            <a:lvl2pPr marL="1371600">
              <a:buSzPct val="80000"/>
              <a:defRPr sz="2700"/>
            </a:lvl2pPr>
            <a:lvl3pPr marL="2057400">
              <a:buSzPct val="80000"/>
              <a:defRPr sz="2700"/>
            </a:lvl3pPr>
            <a:lvl4pPr marL="2743200">
              <a:buSzPct val="80000"/>
              <a:defRPr sz="2700"/>
            </a:lvl4pPr>
            <a:lvl5pPr marL="3429000">
              <a:buSzPct val="80000"/>
              <a:defRPr sz="2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943100" y="1234440"/>
            <a:ext cx="61722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578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1645920"/>
            <a:ext cx="14401800" cy="1371600"/>
          </a:xfrm>
        </p:spPr>
        <p:txBody>
          <a:bodyPr rtlCol="0" anchor="t" anchorCtr="0"/>
          <a:lstStyle>
            <a:lvl1pPr>
              <a:defRPr sz="48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8" name="Tabellenplatzhalter 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920240" y="3566160"/>
            <a:ext cx="14429232" cy="51435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943100" y="1234440"/>
            <a:ext cx="61722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7147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1" y="1645920"/>
            <a:ext cx="14732933" cy="1371600"/>
          </a:xfrm>
        </p:spPr>
        <p:txBody>
          <a:bodyPr rtlCol="0" anchor="t" anchorCtr="0"/>
          <a:lstStyle>
            <a:lvl1pPr>
              <a:defRPr sz="48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0240" y="3566160"/>
            <a:ext cx="6995160" cy="5349240"/>
          </a:xfrm>
          <a:solidFill>
            <a:schemeClr val="accent4"/>
          </a:solidFill>
        </p:spPr>
        <p:txBody>
          <a:bodyPr lIns="365760" tIns="365760" rIns="365760" bIns="365760" rtlCol="0">
            <a:normAutofit/>
          </a:bodyPr>
          <a:lstStyle>
            <a:lvl1pPr marL="685800">
              <a:spcBef>
                <a:spcPts val="2100"/>
              </a:spcBef>
              <a:buClr>
                <a:schemeClr val="tx1"/>
              </a:buClr>
              <a:buSzPct val="80000"/>
              <a:defRPr sz="2700"/>
            </a:lvl1pPr>
            <a:lvl2pPr marL="1371600">
              <a:buClr>
                <a:schemeClr val="tx1"/>
              </a:buClr>
              <a:buSzPct val="80000"/>
              <a:defRPr sz="2400"/>
            </a:lvl2pPr>
            <a:lvl3pPr marL="2057400">
              <a:buClr>
                <a:schemeClr val="tx1"/>
              </a:buClr>
              <a:buSzPct val="80000"/>
              <a:defRPr sz="2100"/>
            </a:lvl3pPr>
            <a:lvl4pPr marL="2743200">
              <a:buClr>
                <a:schemeClr val="tx1"/>
              </a:buClr>
              <a:buSzPct val="80000"/>
              <a:defRPr sz="1800"/>
            </a:lvl4pPr>
            <a:lvl5pPr marL="3429000">
              <a:buClr>
                <a:schemeClr val="tx1"/>
              </a:buClr>
              <a:buSzPct val="80000"/>
              <a:defRPr sz="165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4040" y="3566160"/>
            <a:ext cx="6995160" cy="5349240"/>
          </a:xfrm>
          <a:solidFill>
            <a:schemeClr val="accent4"/>
          </a:solidFill>
        </p:spPr>
        <p:txBody>
          <a:bodyPr lIns="365760" tIns="365760" rIns="365760" bIns="365760" rtlCol="0">
            <a:normAutofit/>
          </a:bodyPr>
          <a:lstStyle>
            <a:lvl1pPr marL="685800">
              <a:spcBef>
                <a:spcPts val="2100"/>
              </a:spcBef>
              <a:buClr>
                <a:schemeClr val="tx1"/>
              </a:buClr>
              <a:buSzPct val="80000"/>
              <a:defRPr sz="2700" cap="all" baseline="0"/>
            </a:lvl1pPr>
            <a:lvl2pPr marL="1371600">
              <a:buClr>
                <a:schemeClr val="tx1"/>
              </a:buClr>
              <a:buSzPct val="80000"/>
              <a:defRPr sz="2400"/>
            </a:lvl2pPr>
            <a:lvl3pPr marL="2057400">
              <a:buClr>
                <a:schemeClr val="tx1"/>
              </a:buClr>
              <a:buSzPct val="80000"/>
              <a:defRPr sz="2100"/>
            </a:lvl3pPr>
            <a:lvl4pPr marL="2743200">
              <a:buClr>
                <a:schemeClr val="tx1"/>
              </a:buClr>
              <a:buSzPct val="80000"/>
              <a:defRPr sz="1800"/>
            </a:lvl4pPr>
            <a:lvl5pPr marL="3429000">
              <a:buClr>
                <a:schemeClr val="tx1"/>
              </a:buClr>
              <a:buSzPct val="80000"/>
              <a:defRPr sz="165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Gerader Verbinder 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943100" y="1234440"/>
            <a:ext cx="61722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55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bemerk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45736"/>
            <a:ext cx="15773400" cy="3483864"/>
          </a:xfrm>
          <a:prstGeom prst="rect">
            <a:avLst/>
          </a:prstGeom>
          <a:noFill/>
        </p:spPr>
        <p:txBody>
          <a:bodyPr wrap="square" bIns="0" rtlCol="0" anchor="ctr">
            <a:noAutofit/>
          </a:bodyPr>
          <a:lstStyle>
            <a:lvl1pPr algn="ctr">
              <a:defRPr sz="8100"/>
            </a:lvl1pPr>
          </a:lstStyle>
          <a:p>
            <a:pPr rtl="0"/>
            <a:r>
              <a:rPr lang="en-US"/>
              <a:t>Click to edit Master title style</a:t>
            </a:r>
            <a:endParaRPr lang="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9500" y="822960"/>
            <a:ext cx="3429000" cy="3429000"/>
          </a:xfrm>
          <a:prstGeom prst="ellipse">
            <a:avLst/>
          </a:prstGeom>
        </p:spPr>
        <p:txBody>
          <a:bodyPr rtlCol="0" anchor="t"/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152" y="9066276"/>
            <a:ext cx="13674852" cy="548640"/>
          </a:xfrm>
        </p:spPr>
        <p:txBody>
          <a:bodyPr rtlCol="0"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600" cap="all" baseline="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8836820" y="8442333"/>
            <a:ext cx="614363" cy="132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1370466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683545"/>
            <a:ext cx="155448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652505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8704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564609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6884197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43723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3E0A-1138-4BA5-9750-EC245AD157C4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574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90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73668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3757613"/>
            <a:ext cx="7736680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0802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412E-993F-4361-9610-43DC7C3E6127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174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922A05E1-0614-4441-B5F1-0E15E7D6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6116" y="9481391"/>
            <a:ext cx="748480" cy="547688"/>
          </a:xfrm>
        </p:spPr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7E5061B-9738-4AF0-9750-FFAFA3D0B487}"/>
              </a:ext>
            </a:extLst>
          </p:cNvPr>
          <p:cNvSpPr/>
          <p:nvPr userDrawn="1"/>
        </p:nvSpPr>
        <p:spPr>
          <a:xfrm>
            <a:off x="2606586" y="2682308"/>
            <a:ext cx="11534588" cy="1380566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778587-505A-4FA0-A0C1-B28C859C0D66}"/>
              </a:ext>
            </a:extLst>
          </p:cNvPr>
          <p:cNvSpPr/>
          <p:nvPr userDrawn="1"/>
        </p:nvSpPr>
        <p:spPr>
          <a:xfrm>
            <a:off x="2606586" y="4303382"/>
            <a:ext cx="11534588" cy="1380566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59EB698-664D-4BBE-8334-1E91BCE8387D}"/>
              </a:ext>
            </a:extLst>
          </p:cNvPr>
          <p:cNvSpPr/>
          <p:nvPr userDrawn="1"/>
        </p:nvSpPr>
        <p:spPr>
          <a:xfrm>
            <a:off x="2606586" y="5924456"/>
            <a:ext cx="11534588" cy="1380566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92C80A-4A58-4FE4-811E-EB2E8CBDDB02}"/>
              </a:ext>
            </a:extLst>
          </p:cNvPr>
          <p:cNvSpPr/>
          <p:nvPr userDrawn="1"/>
        </p:nvSpPr>
        <p:spPr>
          <a:xfrm>
            <a:off x="2606586" y="7545530"/>
            <a:ext cx="11534588" cy="1380566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C6BCDE-3F5B-49FE-B8D3-5BFA00FEAF39}"/>
              </a:ext>
            </a:extLst>
          </p:cNvPr>
          <p:cNvSpPr/>
          <p:nvPr userDrawn="1"/>
        </p:nvSpPr>
        <p:spPr>
          <a:xfrm>
            <a:off x="678190" y="2377643"/>
            <a:ext cx="1482164" cy="1380566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7C38688-FA18-4456-BBA7-CA5F44834BFF}"/>
              </a:ext>
            </a:extLst>
          </p:cNvPr>
          <p:cNvSpPr/>
          <p:nvPr userDrawn="1"/>
        </p:nvSpPr>
        <p:spPr>
          <a:xfrm>
            <a:off x="678190" y="4001662"/>
            <a:ext cx="1482164" cy="1380566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70F0A85-861D-4612-905C-F698A992CFE0}"/>
              </a:ext>
            </a:extLst>
          </p:cNvPr>
          <p:cNvSpPr/>
          <p:nvPr userDrawn="1"/>
        </p:nvSpPr>
        <p:spPr>
          <a:xfrm>
            <a:off x="678190" y="5625680"/>
            <a:ext cx="1482164" cy="1380566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D156DF-3D15-494B-9977-78F7EDFEE93D}"/>
              </a:ext>
            </a:extLst>
          </p:cNvPr>
          <p:cNvSpPr/>
          <p:nvPr userDrawn="1"/>
        </p:nvSpPr>
        <p:spPr>
          <a:xfrm>
            <a:off x="678190" y="7249700"/>
            <a:ext cx="1482164" cy="1380566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A0B55BB-93DE-47E3-9647-616D60B3C69C}"/>
              </a:ext>
            </a:extLst>
          </p:cNvPr>
          <p:cNvSpPr/>
          <p:nvPr userDrawn="1"/>
        </p:nvSpPr>
        <p:spPr>
          <a:xfrm rot="5400000">
            <a:off x="1578456" y="3030326"/>
            <a:ext cx="1676396" cy="379866"/>
          </a:xfrm>
          <a:prstGeom prst="parallelogram">
            <a:avLst>
              <a:gd name="adj" fmla="val 118046"/>
            </a:avLst>
          </a:prstGeom>
          <a:solidFill>
            <a:srgbClr val="225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421FDD1-45EF-4F61-8881-09D0CB64FADF}"/>
              </a:ext>
            </a:extLst>
          </p:cNvPr>
          <p:cNvSpPr/>
          <p:nvPr userDrawn="1"/>
        </p:nvSpPr>
        <p:spPr>
          <a:xfrm rot="5400000">
            <a:off x="1578456" y="4652873"/>
            <a:ext cx="1676396" cy="379866"/>
          </a:xfrm>
          <a:prstGeom prst="parallelogram">
            <a:avLst>
              <a:gd name="adj" fmla="val 118046"/>
            </a:avLst>
          </a:prstGeom>
          <a:solidFill>
            <a:srgbClr val="287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86AFA77-E425-48BA-BC76-F5F3AF9C57BF}"/>
              </a:ext>
            </a:extLst>
          </p:cNvPr>
          <p:cNvSpPr/>
          <p:nvPr userDrawn="1"/>
        </p:nvSpPr>
        <p:spPr>
          <a:xfrm rot="5400000">
            <a:off x="1578456" y="6275420"/>
            <a:ext cx="1676396" cy="379866"/>
          </a:xfrm>
          <a:prstGeom prst="parallelogram">
            <a:avLst>
              <a:gd name="adj" fmla="val 118046"/>
            </a:avLst>
          </a:prstGeom>
          <a:solidFill>
            <a:srgbClr val="439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DD776C89-78F1-4910-86DC-92C44E66F968}"/>
              </a:ext>
            </a:extLst>
          </p:cNvPr>
          <p:cNvSpPr/>
          <p:nvPr userDrawn="1"/>
        </p:nvSpPr>
        <p:spPr>
          <a:xfrm rot="5400000">
            <a:off x="1578456" y="7897965"/>
            <a:ext cx="1676396" cy="379866"/>
          </a:xfrm>
          <a:prstGeom prst="parallelogram">
            <a:avLst>
              <a:gd name="adj" fmla="val 11804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254646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17004A-CDFA-A445-9178-6C97FCE4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사각형: 둥근 한쪽 모서리 14">
            <a:extLst>
              <a:ext uri="{FF2B5EF4-FFF2-40B4-BE49-F238E27FC236}">
                <a16:creationId xmlns:a16="http://schemas.microsoft.com/office/drawing/2014/main" id="{8FA3AE5F-CBBC-5B4A-9A2A-6F7193CD944F}"/>
              </a:ext>
            </a:extLst>
          </p:cNvPr>
          <p:cNvSpPr/>
          <p:nvPr userDrawn="1"/>
        </p:nvSpPr>
        <p:spPr>
          <a:xfrm>
            <a:off x="1" y="-14289"/>
            <a:ext cx="18287998" cy="10310066"/>
          </a:xfrm>
          <a:prstGeom prst="round1Rect">
            <a:avLst>
              <a:gd name="adj" fmla="val 0"/>
            </a:avLst>
          </a:prstGeom>
          <a:gradFill>
            <a:gsLst>
              <a:gs pos="0">
                <a:srgbClr val="00539A"/>
              </a:gs>
              <a:gs pos="100000">
                <a:srgbClr val="00964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제목 18">
            <a:extLst>
              <a:ext uri="{FF2B5EF4-FFF2-40B4-BE49-F238E27FC236}">
                <a16:creationId xmlns:a16="http://schemas.microsoft.com/office/drawing/2014/main" id="{2477A19B-1DA4-CC48-8EE0-063FE6CE8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06" y="227870"/>
            <a:ext cx="20085652" cy="507831"/>
          </a:xfrm>
        </p:spPr>
        <p:txBody>
          <a:bodyPr wrap="square" anchor="ctr" anchorCtr="0">
            <a:spAutoFit/>
          </a:bodyPr>
          <a:lstStyle>
            <a:lvl1pPr marL="0"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271463" algn="l"/>
              </a:tabLst>
              <a:defRPr kumimoji="1" lang="ko-KR" altLang="en-US" sz="3000" b="1" kern="1200" spc="-15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182640-2FD3-C54A-853F-BC9008602EA1}"/>
              </a:ext>
            </a:extLst>
          </p:cNvPr>
          <p:cNvGrpSpPr/>
          <p:nvPr userDrawn="1"/>
        </p:nvGrpSpPr>
        <p:grpSpPr>
          <a:xfrm>
            <a:off x="525580" y="206421"/>
            <a:ext cx="472804" cy="401436"/>
            <a:chOff x="334945" y="518621"/>
            <a:chExt cx="322662" cy="365276"/>
          </a:xfrm>
        </p:grpSpPr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7EC6EAAD-B862-5A42-AB20-62CA533198BB}"/>
                </a:ext>
              </a:extLst>
            </p:cNvPr>
            <p:cNvSpPr/>
            <p:nvPr/>
          </p:nvSpPr>
          <p:spPr>
            <a:xfrm rot="18900000" flipH="1">
              <a:off x="441292" y="518621"/>
              <a:ext cx="109968" cy="3226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F4B14533-6332-8B4F-B26C-115FFAE3C9C8}"/>
                </a:ext>
              </a:extLst>
            </p:cNvPr>
            <p:cNvSpPr/>
            <p:nvPr/>
          </p:nvSpPr>
          <p:spPr>
            <a:xfrm rot="2700000" flipH="1" flipV="1">
              <a:off x="441292" y="667582"/>
              <a:ext cx="109968" cy="3226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4" name="사각형: 둥근 한쪽 모서리 17">
            <a:extLst>
              <a:ext uri="{FF2B5EF4-FFF2-40B4-BE49-F238E27FC236}">
                <a16:creationId xmlns:a16="http://schemas.microsoft.com/office/drawing/2014/main" id="{8D1FAC2D-1DAE-E545-80FF-9B21A68DF97D}"/>
              </a:ext>
            </a:extLst>
          </p:cNvPr>
          <p:cNvSpPr/>
          <p:nvPr userDrawn="1"/>
        </p:nvSpPr>
        <p:spPr>
          <a:xfrm flipH="1">
            <a:off x="-5" y="845807"/>
            <a:ext cx="18287998" cy="9464261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슬라이드 번호 개체 틀 4">
            <a:extLst>
              <a:ext uri="{FF2B5EF4-FFF2-40B4-BE49-F238E27FC236}">
                <a16:creationId xmlns:a16="http://schemas.microsoft.com/office/drawing/2014/main" id="{48859B13-F669-1E4D-9618-BF91B2F17CAF}"/>
              </a:ext>
            </a:extLst>
          </p:cNvPr>
          <p:cNvSpPr txBox="1">
            <a:spLocks/>
          </p:cNvSpPr>
          <p:nvPr userDrawn="1"/>
        </p:nvSpPr>
        <p:spPr>
          <a:xfrm>
            <a:off x="17226116" y="9481391"/>
            <a:ext cx="748480" cy="547688"/>
          </a:xfrm>
          <a:prstGeom prst="rect">
            <a:avLst/>
          </a:prstGeom>
        </p:spPr>
        <p:txBody>
          <a:bodyPr vert="horz" lIns="137160" tIns="68580" rIns="137160" bIns="6858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A5873-269F-4350-B3E3-151BA271622E}" type="slidenum">
              <a:rPr lang="ko-KR" altLang="en-US" sz="1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ko-KR" altLang="en-US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55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8ADE18-C115-6442-8ADC-FFD9164178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009F65"/>
              </a:gs>
              <a:gs pos="100000">
                <a:srgbClr val="0263A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27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1711D7-FD2B-4743-A58D-4FB46470EAF7}"/>
              </a:ext>
            </a:extLst>
          </p:cNvPr>
          <p:cNvSpPr/>
          <p:nvPr userDrawn="1"/>
        </p:nvSpPr>
        <p:spPr>
          <a:xfrm>
            <a:off x="0" y="3597639"/>
            <a:ext cx="14180696" cy="8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/>
          </a:p>
        </p:txBody>
      </p:sp>
      <p:pic>
        <p:nvPicPr>
          <p:cNvPr id="8" name="그림 7" descr="텍스트, 로고, 상징, 폰트이(가) 표시된 사진&#10;&#10;자동 생성된 설명">
            <a:extLst>
              <a:ext uri="{FF2B5EF4-FFF2-40B4-BE49-F238E27FC236}">
                <a16:creationId xmlns:a16="http://schemas.microsoft.com/office/drawing/2014/main" id="{5099F200-27E1-F84D-B567-F04BA5E4C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112" y="5492022"/>
            <a:ext cx="8484432" cy="6363324"/>
          </a:xfrm>
          <a:prstGeom prst="rect">
            <a:avLst/>
          </a:prstGeo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45627EAE-F4E6-2345-A251-DD640B15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28" y="1404509"/>
            <a:ext cx="15773400" cy="198834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2" name="슬라이드 번호 개체 틀 4">
            <a:extLst>
              <a:ext uri="{FF2B5EF4-FFF2-40B4-BE49-F238E27FC236}">
                <a16:creationId xmlns:a16="http://schemas.microsoft.com/office/drawing/2014/main" id="{50F534CE-8A30-D94E-A281-53AD8C64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6116" y="9481391"/>
            <a:ext cx="748480" cy="547688"/>
          </a:xfrm>
        </p:spPr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5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한쪽 모서리 14">
            <a:extLst>
              <a:ext uri="{FF2B5EF4-FFF2-40B4-BE49-F238E27FC236}">
                <a16:creationId xmlns:a16="http://schemas.microsoft.com/office/drawing/2014/main" id="{70DFFD90-0BA8-EB45-A9C6-5AE14360DA3B}"/>
              </a:ext>
            </a:extLst>
          </p:cNvPr>
          <p:cNvSpPr/>
          <p:nvPr userDrawn="1"/>
        </p:nvSpPr>
        <p:spPr>
          <a:xfrm>
            <a:off x="1" y="-14289"/>
            <a:ext cx="18287998" cy="10310066"/>
          </a:xfrm>
          <a:prstGeom prst="round1Rect">
            <a:avLst>
              <a:gd name="adj" fmla="val 0"/>
            </a:avLst>
          </a:prstGeom>
          <a:gradFill>
            <a:gsLst>
              <a:gs pos="0">
                <a:srgbClr val="00539A"/>
              </a:gs>
              <a:gs pos="100000">
                <a:srgbClr val="00964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6EFBFC-C9CE-AD42-B4B5-AE803B72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6116" y="9481391"/>
            <a:ext cx="748480" cy="547688"/>
          </a:xfrm>
        </p:spPr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제목 18">
            <a:extLst>
              <a:ext uri="{FF2B5EF4-FFF2-40B4-BE49-F238E27FC236}">
                <a16:creationId xmlns:a16="http://schemas.microsoft.com/office/drawing/2014/main" id="{DEED7E40-E124-4040-8D04-90797990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56" y="233603"/>
            <a:ext cx="20085652" cy="507831"/>
          </a:xfrm>
        </p:spPr>
        <p:txBody>
          <a:bodyPr wrap="square" anchor="ctr" anchorCtr="0">
            <a:spAutoFit/>
          </a:bodyPr>
          <a:lstStyle>
            <a:lvl1pPr marL="0"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271463" algn="l"/>
              </a:tabLst>
              <a:defRPr kumimoji="1" lang="ko-KR" altLang="en-US" sz="3000" b="1" kern="1200" spc="-15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B8823B-ACAF-D040-9BD1-CBAB6B2C1C24}"/>
              </a:ext>
            </a:extLst>
          </p:cNvPr>
          <p:cNvGrpSpPr/>
          <p:nvPr userDrawn="1"/>
        </p:nvGrpSpPr>
        <p:grpSpPr>
          <a:xfrm>
            <a:off x="525580" y="206421"/>
            <a:ext cx="472804" cy="401436"/>
            <a:chOff x="334945" y="518621"/>
            <a:chExt cx="322662" cy="365276"/>
          </a:xfrm>
        </p:grpSpPr>
        <p:sp>
          <p:nvSpPr>
            <p:cNvPr id="22" name="사각형: 둥근 위쪽 모서리 19">
              <a:extLst>
                <a:ext uri="{FF2B5EF4-FFF2-40B4-BE49-F238E27FC236}">
                  <a16:creationId xmlns:a16="http://schemas.microsoft.com/office/drawing/2014/main" id="{B434430C-91A2-F04C-8994-9D8410C9625E}"/>
                </a:ext>
              </a:extLst>
            </p:cNvPr>
            <p:cNvSpPr/>
            <p:nvPr/>
          </p:nvSpPr>
          <p:spPr>
            <a:xfrm rot="18900000" flipH="1">
              <a:off x="441292" y="518621"/>
              <a:ext cx="109968" cy="3226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20">
              <a:extLst>
                <a:ext uri="{FF2B5EF4-FFF2-40B4-BE49-F238E27FC236}">
                  <a16:creationId xmlns:a16="http://schemas.microsoft.com/office/drawing/2014/main" id="{4016787F-C48B-0F4D-8EAF-7F414AA8F9EF}"/>
                </a:ext>
              </a:extLst>
            </p:cNvPr>
            <p:cNvSpPr/>
            <p:nvPr/>
          </p:nvSpPr>
          <p:spPr>
            <a:xfrm rot="2700000" flipH="1" flipV="1">
              <a:off x="441292" y="667582"/>
              <a:ext cx="109968" cy="3226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4" name="사각형: 둥근 한쪽 모서리 17">
            <a:extLst>
              <a:ext uri="{FF2B5EF4-FFF2-40B4-BE49-F238E27FC236}">
                <a16:creationId xmlns:a16="http://schemas.microsoft.com/office/drawing/2014/main" id="{746647FB-7E69-9349-97BF-514EEF3ABEFE}"/>
              </a:ext>
            </a:extLst>
          </p:cNvPr>
          <p:cNvSpPr/>
          <p:nvPr userDrawn="1"/>
        </p:nvSpPr>
        <p:spPr>
          <a:xfrm flipH="1">
            <a:off x="-5" y="845807"/>
            <a:ext cx="18287998" cy="9464261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21" name="그림 20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D62C35EC-CE37-114C-9B61-2BF56421AF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742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87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40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34259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40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6554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36804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31D-7EFA-45C0-B315-FA7F34FDD8EB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B504DA-499E-40DD-B526-7AF9F3A17ADB}"/>
              </a:ext>
            </a:extLst>
          </p:cNvPr>
          <p:cNvSpPr/>
          <p:nvPr userDrawn="1"/>
        </p:nvSpPr>
        <p:spPr>
          <a:xfrm>
            <a:off x="-12797244" y="1615609"/>
            <a:ext cx="11534588" cy="1380566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A7A87C-9B92-407F-ADF5-A3FF02DE3AE7}"/>
              </a:ext>
            </a:extLst>
          </p:cNvPr>
          <p:cNvSpPr/>
          <p:nvPr userDrawn="1"/>
        </p:nvSpPr>
        <p:spPr>
          <a:xfrm>
            <a:off x="-12797244" y="3205703"/>
            <a:ext cx="11534588" cy="1380566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080432-A4BF-4527-91A4-C79F2D1F2234}"/>
              </a:ext>
            </a:extLst>
          </p:cNvPr>
          <p:cNvSpPr/>
          <p:nvPr userDrawn="1"/>
        </p:nvSpPr>
        <p:spPr>
          <a:xfrm>
            <a:off x="-12797244" y="4709495"/>
            <a:ext cx="11534588" cy="1380566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2071FFA-6974-40A7-8FDA-967DB7C8A08E}"/>
              </a:ext>
            </a:extLst>
          </p:cNvPr>
          <p:cNvSpPr/>
          <p:nvPr userDrawn="1"/>
        </p:nvSpPr>
        <p:spPr>
          <a:xfrm>
            <a:off x="-12797244" y="6213287"/>
            <a:ext cx="11534588" cy="1380566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C956A3-1484-42C8-899E-2263A8E44E22}"/>
              </a:ext>
            </a:extLst>
          </p:cNvPr>
          <p:cNvSpPr/>
          <p:nvPr userDrawn="1"/>
        </p:nvSpPr>
        <p:spPr>
          <a:xfrm>
            <a:off x="-12797244" y="7717081"/>
            <a:ext cx="11534588" cy="1380566"/>
          </a:xfrm>
          <a:prstGeom prst="roundRect">
            <a:avLst>
              <a:gd name="adj" fmla="val 5283"/>
            </a:avLst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C2CBD40-F62E-4967-9C72-6BDFAB7F7A38}"/>
              </a:ext>
            </a:extLst>
          </p:cNvPr>
          <p:cNvSpPr/>
          <p:nvPr userDrawn="1"/>
        </p:nvSpPr>
        <p:spPr>
          <a:xfrm>
            <a:off x="-14725640" y="1310944"/>
            <a:ext cx="1482164" cy="1380566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451B2A-A7C7-4E41-837D-9927E6C2B61D}"/>
              </a:ext>
            </a:extLst>
          </p:cNvPr>
          <p:cNvSpPr/>
          <p:nvPr userDrawn="1"/>
        </p:nvSpPr>
        <p:spPr>
          <a:xfrm>
            <a:off x="-14725640" y="2838521"/>
            <a:ext cx="1482164" cy="1380566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EDE083-655A-486B-9CA4-D38D6CA4D001}"/>
              </a:ext>
            </a:extLst>
          </p:cNvPr>
          <p:cNvSpPr/>
          <p:nvPr userDrawn="1"/>
        </p:nvSpPr>
        <p:spPr>
          <a:xfrm>
            <a:off x="-14725640" y="4366097"/>
            <a:ext cx="1482164" cy="1380566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B69446-1179-4B20-AA2F-DE81344FDE6C}"/>
              </a:ext>
            </a:extLst>
          </p:cNvPr>
          <p:cNvSpPr/>
          <p:nvPr userDrawn="1"/>
        </p:nvSpPr>
        <p:spPr>
          <a:xfrm>
            <a:off x="-14725640" y="5893673"/>
            <a:ext cx="1482164" cy="1380566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FD3486A-E6FF-48DB-B986-22A9BFA1868B}"/>
              </a:ext>
            </a:extLst>
          </p:cNvPr>
          <p:cNvSpPr/>
          <p:nvPr userDrawn="1"/>
        </p:nvSpPr>
        <p:spPr>
          <a:xfrm>
            <a:off x="-14725640" y="7421251"/>
            <a:ext cx="1482164" cy="1380566"/>
          </a:xfrm>
          <a:prstGeom prst="roundRect">
            <a:avLst>
              <a:gd name="adj" fmla="val 528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CA7EB972-6792-4BAA-ABB1-9334DD043320}"/>
              </a:ext>
            </a:extLst>
          </p:cNvPr>
          <p:cNvSpPr/>
          <p:nvPr userDrawn="1"/>
        </p:nvSpPr>
        <p:spPr>
          <a:xfrm rot="5400000">
            <a:off x="-13825374" y="1963626"/>
            <a:ext cx="1676396" cy="379866"/>
          </a:xfrm>
          <a:prstGeom prst="parallelogram">
            <a:avLst>
              <a:gd name="adj" fmla="val 118046"/>
            </a:avLst>
          </a:prstGeom>
          <a:solidFill>
            <a:srgbClr val="225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F8E6687-A4C0-428E-BD44-4D6649005080}"/>
              </a:ext>
            </a:extLst>
          </p:cNvPr>
          <p:cNvSpPr/>
          <p:nvPr userDrawn="1"/>
        </p:nvSpPr>
        <p:spPr>
          <a:xfrm rot="5400000">
            <a:off x="-13825374" y="3558138"/>
            <a:ext cx="1676396" cy="379866"/>
          </a:xfrm>
          <a:prstGeom prst="parallelogram">
            <a:avLst>
              <a:gd name="adj" fmla="val 118046"/>
            </a:avLst>
          </a:prstGeom>
          <a:solidFill>
            <a:srgbClr val="287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F1C3D6E-3AB1-485E-9ECC-D7A356C68556}"/>
              </a:ext>
            </a:extLst>
          </p:cNvPr>
          <p:cNvSpPr/>
          <p:nvPr userDrawn="1"/>
        </p:nvSpPr>
        <p:spPr>
          <a:xfrm rot="5400000">
            <a:off x="-13825374" y="5061930"/>
            <a:ext cx="1676396" cy="379866"/>
          </a:xfrm>
          <a:prstGeom prst="parallelogram">
            <a:avLst>
              <a:gd name="adj" fmla="val 118046"/>
            </a:avLst>
          </a:prstGeom>
          <a:solidFill>
            <a:srgbClr val="439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340AD95-FA44-413B-8390-1043BE0031AC}"/>
              </a:ext>
            </a:extLst>
          </p:cNvPr>
          <p:cNvSpPr/>
          <p:nvPr userDrawn="1"/>
        </p:nvSpPr>
        <p:spPr>
          <a:xfrm rot="5400000">
            <a:off x="-13825374" y="6565722"/>
            <a:ext cx="1676396" cy="379866"/>
          </a:xfrm>
          <a:prstGeom prst="parallelogram">
            <a:avLst>
              <a:gd name="adj" fmla="val 118046"/>
            </a:avLst>
          </a:prstGeom>
          <a:solidFill>
            <a:srgbClr val="49B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8054352-BA8D-4059-B798-200045E6AA71}"/>
              </a:ext>
            </a:extLst>
          </p:cNvPr>
          <p:cNvSpPr/>
          <p:nvPr userDrawn="1"/>
        </p:nvSpPr>
        <p:spPr>
          <a:xfrm rot="5400000">
            <a:off x="-13825374" y="8069516"/>
            <a:ext cx="1676396" cy="379866"/>
          </a:xfrm>
          <a:prstGeom prst="parallelogram">
            <a:avLst>
              <a:gd name="adj" fmla="val 11804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696511549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65C3385-F39B-4E89-9403-BF68D0A0722D}"/>
              </a:ext>
            </a:extLst>
          </p:cNvPr>
          <p:cNvGrpSpPr/>
          <p:nvPr userDrawn="1"/>
        </p:nvGrpSpPr>
        <p:grpSpPr>
          <a:xfrm>
            <a:off x="161079" y="176822"/>
            <a:ext cx="3339330" cy="836676"/>
            <a:chOff x="354857" y="98234"/>
            <a:chExt cx="1669665" cy="464820"/>
          </a:xfrm>
          <a:solidFill>
            <a:srgbClr val="0264A6"/>
          </a:solidFill>
        </p:grpSpPr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3C65B608-EEC8-45DD-B799-4253D5AC231C}"/>
                </a:ext>
              </a:extLst>
            </p:cNvPr>
            <p:cNvSpPr/>
            <p:nvPr userDrawn="1"/>
          </p:nvSpPr>
          <p:spPr>
            <a:xfrm>
              <a:off x="1559702" y="98234"/>
              <a:ext cx="464820" cy="4648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40" dirty="0">
                <a:solidFill>
                  <a:schemeClr val="tx1"/>
                </a:solidFill>
              </a:endParaRPr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2D86F22E-6DE7-4B01-969C-C810AEB1906F}"/>
                </a:ext>
              </a:extLst>
            </p:cNvPr>
            <p:cNvSpPr/>
            <p:nvPr userDrawn="1"/>
          </p:nvSpPr>
          <p:spPr>
            <a:xfrm>
              <a:off x="354857" y="98234"/>
              <a:ext cx="1588243" cy="46482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4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E39B2C-EB31-49BC-83FC-3D4043770DCB}"/>
              </a:ext>
            </a:extLst>
          </p:cNvPr>
          <p:cNvSpPr/>
          <p:nvPr userDrawn="1"/>
        </p:nvSpPr>
        <p:spPr>
          <a:xfrm>
            <a:off x="0" y="10098411"/>
            <a:ext cx="18288000" cy="188595"/>
          </a:xfrm>
          <a:prstGeom prst="rect">
            <a:avLst/>
          </a:prstGeom>
          <a:solidFill>
            <a:srgbClr val="026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4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F5F3EBBC-A7DD-4920-B350-16BBC7B7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928" y="186784"/>
            <a:ext cx="13523336" cy="816770"/>
          </a:xfrm>
        </p:spPr>
        <p:txBody>
          <a:bodyPr>
            <a:normAutofit/>
          </a:bodyPr>
          <a:lstStyle>
            <a:lvl1pPr algn="r">
              <a:defRPr sz="4320">
                <a:solidFill>
                  <a:srgbClr val="014D8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66B31EB-371B-42B6-BED2-79BE9A394CC8}"/>
              </a:ext>
            </a:extLst>
          </p:cNvPr>
          <p:cNvCxnSpPr>
            <a:cxnSpLocks/>
          </p:cNvCxnSpPr>
          <p:nvPr userDrawn="1"/>
        </p:nvCxnSpPr>
        <p:spPr>
          <a:xfrm>
            <a:off x="0" y="1145964"/>
            <a:ext cx="18288000" cy="0"/>
          </a:xfrm>
          <a:prstGeom prst="line">
            <a:avLst/>
          </a:prstGeom>
          <a:ln w="38100">
            <a:solidFill>
              <a:srgbClr val="005B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17">
            <a:extLst>
              <a:ext uri="{FF2B5EF4-FFF2-40B4-BE49-F238E27FC236}">
                <a16:creationId xmlns:a16="http://schemas.microsoft.com/office/drawing/2014/main" id="{10DB2EDB-7A20-408A-8AB4-ED8A38376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741" y="271460"/>
            <a:ext cx="2677978" cy="667998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B19AF1-AD15-4630-ACB2-05E8EF9455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10082214"/>
            <a:ext cx="4114800" cy="2047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E0BE2A3F-C052-4E79-9FF4-673D7A46190F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48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22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ctr" defTabSz="13716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13716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1371600" rtl="0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spcBef>
          <a:spcPct val="20000"/>
        </a:spcBef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99938" y="7930024"/>
            <a:ext cx="4180655" cy="781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6910" y="1831245"/>
            <a:ext cx="10048009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4285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4809" y="3338903"/>
            <a:ext cx="155101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47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05104">
        <a:defRPr>
          <a:latin typeface="+mn-lt"/>
          <a:ea typeface="+mn-ea"/>
          <a:cs typeface="+mn-cs"/>
        </a:defRPr>
      </a:lvl2pPr>
      <a:lvl3pPr marL="1210208">
        <a:defRPr>
          <a:latin typeface="+mn-lt"/>
          <a:ea typeface="+mn-ea"/>
          <a:cs typeface="+mn-cs"/>
        </a:defRPr>
      </a:lvl3pPr>
      <a:lvl4pPr marL="1815313">
        <a:defRPr>
          <a:latin typeface="+mn-lt"/>
          <a:ea typeface="+mn-ea"/>
          <a:cs typeface="+mn-cs"/>
        </a:defRPr>
      </a:lvl4pPr>
      <a:lvl5pPr marL="2420417">
        <a:defRPr>
          <a:latin typeface="+mn-lt"/>
          <a:ea typeface="+mn-ea"/>
          <a:cs typeface="+mn-cs"/>
        </a:defRPr>
      </a:lvl5pPr>
      <a:lvl6pPr marL="3025521">
        <a:defRPr>
          <a:latin typeface="+mn-lt"/>
          <a:ea typeface="+mn-ea"/>
          <a:cs typeface="+mn-cs"/>
        </a:defRPr>
      </a:lvl6pPr>
      <a:lvl7pPr marL="3630625">
        <a:defRPr>
          <a:latin typeface="+mn-lt"/>
          <a:ea typeface="+mn-ea"/>
          <a:cs typeface="+mn-cs"/>
        </a:defRPr>
      </a:lvl7pPr>
      <a:lvl8pPr marL="4235729">
        <a:defRPr>
          <a:latin typeface="+mn-lt"/>
          <a:ea typeface="+mn-ea"/>
          <a:cs typeface="+mn-cs"/>
        </a:defRPr>
      </a:lvl8pPr>
      <a:lvl9pPr marL="484083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05104">
        <a:defRPr>
          <a:latin typeface="+mn-lt"/>
          <a:ea typeface="+mn-ea"/>
          <a:cs typeface="+mn-cs"/>
        </a:defRPr>
      </a:lvl2pPr>
      <a:lvl3pPr marL="1210208">
        <a:defRPr>
          <a:latin typeface="+mn-lt"/>
          <a:ea typeface="+mn-ea"/>
          <a:cs typeface="+mn-cs"/>
        </a:defRPr>
      </a:lvl3pPr>
      <a:lvl4pPr marL="1815313">
        <a:defRPr>
          <a:latin typeface="+mn-lt"/>
          <a:ea typeface="+mn-ea"/>
          <a:cs typeface="+mn-cs"/>
        </a:defRPr>
      </a:lvl4pPr>
      <a:lvl5pPr marL="2420417">
        <a:defRPr>
          <a:latin typeface="+mn-lt"/>
          <a:ea typeface="+mn-ea"/>
          <a:cs typeface="+mn-cs"/>
        </a:defRPr>
      </a:lvl5pPr>
      <a:lvl6pPr marL="3025521">
        <a:defRPr>
          <a:latin typeface="+mn-lt"/>
          <a:ea typeface="+mn-ea"/>
          <a:cs typeface="+mn-cs"/>
        </a:defRPr>
      </a:lvl6pPr>
      <a:lvl7pPr marL="3630625">
        <a:defRPr>
          <a:latin typeface="+mn-lt"/>
          <a:ea typeface="+mn-ea"/>
          <a:cs typeface="+mn-cs"/>
        </a:defRPr>
      </a:lvl7pPr>
      <a:lvl8pPr marL="4235729">
        <a:defRPr>
          <a:latin typeface="+mn-lt"/>
          <a:ea typeface="+mn-ea"/>
          <a:cs typeface="+mn-cs"/>
        </a:defRPr>
      </a:lvl8pPr>
      <a:lvl9pPr marL="4840834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1" y="914400"/>
            <a:ext cx="14732933" cy="18841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3101" y="2783918"/>
            <a:ext cx="14732933" cy="65270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0936" y="9029702"/>
            <a:ext cx="685800" cy="2762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800" cap="all" spc="3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pPr rtl="0"/>
            <a:fld id="{75DF2D63-3FF5-D547-96B9-BE9CCD1ABA58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7200" kern="1200" cap="all" spc="45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342900" indent="-6858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1"/>
        </a:buClr>
        <a:buFont typeface="Courier New" panose="02070309020205020404" pitchFamily="49" charset="0"/>
        <a:buChar char="o"/>
        <a:defRPr sz="36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685800" algn="l" defTabSz="1371600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Courier New" panose="02070309020205020404" pitchFamily="49" charset="0"/>
        <a:buChar char="o"/>
        <a:defRPr sz="3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685800" algn="l" defTabSz="1371600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Courier New" panose="02070309020205020404" pitchFamily="49" charset="0"/>
        <a:buChar char="o"/>
        <a:defRPr sz="27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685800" algn="l" defTabSz="1371600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685800" algn="l" defTabSz="1371600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Courier New" panose="02070309020205020404" pitchFamily="49" charset="0"/>
        <a:buChar char="o"/>
        <a:defRPr sz="21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90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4031D-7EFA-45C0-B315-FA7F34FDD8EB}" type="datetime1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7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A5873-269F-4350-B3E3-151BA2716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hdr="0" ftr="0" dt="0"/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video" Target="../media/media1.mp4"/><Relationship Id="rId16" Type="http://schemas.openxmlformats.org/officeDocument/2006/relationships/image" Target="../media/image18.png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9" Type="http://schemas.openxmlformats.org/officeDocument/2006/relationships/image" Target="../media/image154.png"/><Relationship Id="rId21" Type="http://schemas.openxmlformats.org/officeDocument/2006/relationships/image" Target="../media/image136.png"/><Relationship Id="rId34" Type="http://schemas.openxmlformats.org/officeDocument/2006/relationships/image" Target="../media/image149.png"/><Relationship Id="rId42" Type="http://schemas.openxmlformats.org/officeDocument/2006/relationships/image" Target="../media/image157.png"/><Relationship Id="rId47" Type="http://schemas.openxmlformats.org/officeDocument/2006/relationships/image" Target="../media/image63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1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32" Type="http://schemas.openxmlformats.org/officeDocument/2006/relationships/image" Target="../media/image147.png"/><Relationship Id="rId37" Type="http://schemas.openxmlformats.org/officeDocument/2006/relationships/image" Target="../media/image152.png"/><Relationship Id="rId40" Type="http://schemas.openxmlformats.org/officeDocument/2006/relationships/image" Target="../media/image155.png"/><Relationship Id="rId45" Type="http://schemas.openxmlformats.org/officeDocument/2006/relationships/image" Target="../media/image160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36" Type="http://schemas.openxmlformats.org/officeDocument/2006/relationships/image" Target="../media/image151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31" Type="http://schemas.openxmlformats.org/officeDocument/2006/relationships/image" Target="../media/image146.png"/><Relationship Id="rId44" Type="http://schemas.openxmlformats.org/officeDocument/2006/relationships/image" Target="../media/image159.png"/><Relationship Id="rId4" Type="http://schemas.openxmlformats.org/officeDocument/2006/relationships/image" Target="../media/image30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50.png"/><Relationship Id="rId43" Type="http://schemas.openxmlformats.org/officeDocument/2006/relationships/image" Target="../media/image158.png"/><Relationship Id="rId8" Type="http://schemas.openxmlformats.org/officeDocument/2006/relationships/image" Target="../media/image123.png"/><Relationship Id="rId3" Type="http://schemas.openxmlformats.org/officeDocument/2006/relationships/image" Target="../media/image29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33" Type="http://schemas.openxmlformats.org/officeDocument/2006/relationships/image" Target="../media/image148.png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20" Type="http://schemas.openxmlformats.org/officeDocument/2006/relationships/image" Target="../media/image135.png"/><Relationship Id="rId41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68.png"/><Relationship Id="rId18" Type="http://schemas.openxmlformats.org/officeDocument/2006/relationships/image" Target="../media/image63.png"/><Relationship Id="rId3" Type="http://schemas.openxmlformats.org/officeDocument/2006/relationships/image" Target="../media/image29.png"/><Relationship Id="rId7" Type="http://schemas.openxmlformats.org/officeDocument/2006/relationships/image" Target="../media/image164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png"/><Relationship Id="rId11" Type="http://schemas.openxmlformats.org/officeDocument/2006/relationships/image" Target="../media/image166.png"/><Relationship Id="rId5" Type="http://schemas.openxmlformats.org/officeDocument/2006/relationships/image" Target="../media/image162.png"/><Relationship Id="rId15" Type="http://schemas.openxmlformats.org/officeDocument/2006/relationships/image" Target="../media/image170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6.png"/><Relationship Id="rId11" Type="http://schemas.openxmlformats.org/officeDocument/2006/relationships/image" Target="../media/image181.svg"/><Relationship Id="rId5" Type="http://schemas.openxmlformats.org/officeDocument/2006/relationships/image" Target="../media/image175.sv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nandan-patel24?lipi=urn%3Ali%3Apage%3Ad_flagship3_profile_view_base_contact_details%3B%2FFjpLz%2BbRJ6ShAzog%2Bj%2BKA%3D%3D" TargetMode="External"/><Relationship Id="rId3" Type="http://schemas.openxmlformats.org/officeDocument/2006/relationships/image" Target="../media/image187.jpeg"/><Relationship Id="rId7" Type="http://schemas.openxmlformats.org/officeDocument/2006/relationships/hyperlink" Target="https://www.linkedin.com/in/isshaan-singh-b585b8185?lipi=urn%3Ali%3Apage%3Ad_flagship3_profile_view_base_contact_details%3BB6Hta%2FjDSHGyokgZs4QznQ%3D%3D" TargetMode="External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9.png"/><Relationship Id="rId5" Type="http://schemas.openxmlformats.org/officeDocument/2006/relationships/hyperlink" Target="https://www.linkedin.com/in/reena-monica-23785b32?lipi=urn%3Ali%3Apage%3Ad_flagship3_profile_view_base_contact_details%3BEJB1vQpmQXG0KNT3iCPMRA%3D%3D" TargetMode="External"/><Relationship Id="rId4" Type="http://schemas.openxmlformats.org/officeDocument/2006/relationships/image" Target="../media/image18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7" Type="http://schemas.openxmlformats.org/officeDocument/2006/relationships/image" Target="../media/image197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svg"/><Relationship Id="rId3" Type="http://schemas.openxmlformats.org/officeDocument/2006/relationships/image" Target="../media/image204.png"/><Relationship Id="rId7" Type="http://schemas.openxmlformats.org/officeDocument/2006/relationships/image" Target="../media/image208.sv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7.png"/><Relationship Id="rId11" Type="http://schemas.openxmlformats.org/officeDocument/2006/relationships/image" Target="../media/image212.svg"/><Relationship Id="rId5" Type="http://schemas.openxmlformats.org/officeDocument/2006/relationships/image" Target="../media/image206.svg"/><Relationship Id="rId15" Type="http://schemas.openxmlformats.org/officeDocument/2006/relationships/image" Target="../media/image216.sv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svg"/><Relationship Id="rId14" Type="http://schemas.openxmlformats.org/officeDocument/2006/relationships/image" Target="../media/image2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jp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sv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svg"/><Relationship Id="rId18" Type="http://schemas.openxmlformats.org/officeDocument/2006/relationships/image" Target="../media/image267.png"/><Relationship Id="rId3" Type="http://schemas.openxmlformats.org/officeDocument/2006/relationships/image" Target="../media/image252.png"/><Relationship Id="rId21" Type="http://schemas.openxmlformats.org/officeDocument/2006/relationships/image" Target="../media/image270.svg"/><Relationship Id="rId7" Type="http://schemas.openxmlformats.org/officeDocument/2006/relationships/image" Target="../media/image256.svg"/><Relationship Id="rId12" Type="http://schemas.openxmlformats.org/officeDocument/2006/relationships/image" Target="../media/image261.png"/><Relationship Id="rId17" Type="http://schemas.openxmlformats.org/officeDocument/2006/relationships/image" Target="../media/image266.svg"/><Relationship Id="rId25" Type="http://schemas.openxmlformats.org/officeDocument/2006/relationships/image" Target="../media/image27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55.png"/><Relationship Id="rId11" Type="http://schemas.openxmlformats.org/officeDocument/2006/relationships/image" Target="../media/image260.svg"/><Relationship Id="rId24" Type="http://schemas.openxmlformats.org/officeDocument/2006/relationships/image" Target="../media/image273.png"/><Relationship Id="rId5" Type="http://schemas.openxmlformats.org/officeDocument/2006/relationships/image" Target="../media/image254.png"/><Relationship Id="rId15" Type="http://schemas.openxmlformats.org/officeDocument/2006/relationships/image" Target="../media/image264.svg"/><Relationship Id="rId23" Type="http://schemas.openxmlformats.org/officeDocument/2006/relationships/image" Target="../media/image272.svg"/><Relationship Id="rId10" Type="http://schemas.openxmlformats.org/officeDocument/2006/relationships/image" Target="../media/image259.png"/><Relationship Id="rId19" Type="http://schemas.openxmlformats.org/officeDocument/2006/relationships/image" Target="../media/image268.svg"/><Relationship Id="rId4" Type="http://schemas.openxmlformats.org/officeDocument/2006/relationships/image" Target="../media/image253.png"/><Relationship Id="rId9" Type="http://schemas.openxmlformats.org/officeDocument/2006/relationships/image" Target="../media/image258.svg"/><Relationship Id="rId14" Type="http://schemas.openxmlformats.org/officeDocument/2006/relationships/image" Target="../media/image263.png"/><Relationship Id="rId22" Type="http://schemas.openxmlformats.org/officeDocument/2006/relationships/image" Target="../media/image27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6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3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7.jpg"/><Relationship Id="rId5" Type="http://schemas.openxmlformats.org/officeDocument/2006/relationships/image" Target="../media/image286.jpg"/><Relationship Id="rId4" Type="http://schemas.openxmlformats.org/officeDocument/2006/relationships/image" Target="../media/image285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292.png"/><Relationship Id="rId5" Type="http://schemas.openxmlformats.org/officeDocument/2006/relationships/image" Target="../media/image6.png"/><Relationship Id="rId10" Type="http://schemas.openxmlformats.org/officeDocument/2006/relationships/image" Target="../media/image291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29.png"/><Relationship Id="rId21" Type="http://schemas.openxmlformats.org/officeDocument/2006/relationships/image" Target="../media/image63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3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29.png"/><Relationship Id="rId21" Type="http://schemas.openxmlformats.org/officeDocument/2006/relationships/image" Target="../media/image63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5" Type="http://schemas.openxmlformats.org/officeDocument/2006/relationships/image" Target="../media/image103.png"/><Relationship Id="rId10" Type="http://schemas.openxmlformats.org/officeDocument/2006/relationships/image" Target="../media/image68.png"/><Relationship Id="rId19" Type="http://schemas.openxmlformats.org/officeDocument/2006/relationships/image" Target="../media/image107.png"/><Relationship Id="rId4" Type="http://schemas.openxmlformats.org/officeDocument/2006/relationships/image" Target="../media/image30.png"/><Relationship Id="rId9" Type="http://schemas.openxmlformats.org/officeDocument/2006/relationships/image" Target="../media/image98.png"/><Relationship Id="rId1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30.png"/><Relationship Id="rId9" Type="http://schemas.openxmlformats.org/officeDocument/2006/relationships/image" Target="../media/image68.png"/><Relationship Id="rId1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dots on a black background&#10;&#10;AI-generated content may be incorrect.">
            <a:extLst>
              <a:ext uri="{FF2B5EF4-FFF2-40B4-BE49-F238E27FC236}">
                <a16:creationId xmlns:a16="http://schemas.microsoft.com/office/drawing/2014/main" id="{B80B3F8B-C8D3-CD93-CC7F-C71E3A77D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4" b="69130"/>
          <a:stretch>
            <a:fillRect/>
          </a:stretch>
        </p:blipFill>
        <p:spPr>
          <a:xfrm>
            <a:off x="12699055" y="7111420"/>
            <a:ext cx="5607995" cy="317558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38942" y="5150998"/>
            <a:ext cx="3118822" cy="601219"/>
          </a:xfrm>
          <a:custGeom>
            <a:avLst/>
            <a:gdLst/>
            <a:ahLst/>
            <a:cxnLst/>
            <a:rect l="l" t="t" r="r" b="b"/>
            <a:pathLst>
              <a:path w="1890844" h="364500">
                <a:moveTo>
                  <a:pt x="0" y="0"/>
                </a:moveTo>
                <a:lnTo>
                  <a:pt x="1890844" y="0"/>
                </a:lnTo>
                <a:lnTo>
                  <a:pt x="1890844" y="364500"/>
                </a:lnTo>
                <a:lnTo>
                  <a:pt x="0" y="36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4" name="Freeform 4"/>
          <p:cNvSpPr/>
          <p:nvPr/>
        </p:nvSpPr>
        <p:spPr>
          <a:xfrm>
            <a:off x="8453194" y="5133708"/>
            <a:ext cx="1812000" cy="847110"/>
          </a:xfrm>
          <a:custGeom>
            <a:avLst/>
            <a:gdLst/>
            <a:ahLst/>
            <a:cxnLst/>
            <a:rect l="l" t="t" r="r" b="b"/>
            <a:pathLst>
              <a:path w="779679" h="364500">
                <a:moveTo>
                  <a:pt x="0" y="0"/>
                </a:moveTo>
                <a:lnTo>
                  <a:pt x="779680" y="0"/>
                </a:lnTo>
                <a:lnTo>
                  <a:pt x="779680" y="364500"/>
                </a:lnTo>
                <a:lnTo>
                  <a:pt x="0" y="364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5" name="Freeform 5"/>
          <p:cNvSpPr/>
          <p:nvPr/>
        </p:nvSpPr>
        <p:spPr>
          <a:xfrm>
            <a:off x="5325142" y="5133708"/>
            <a:ext cx="2360674" cy="734760"/>
          </a:xfrm>
          <a:custGeom>
            <a:avLst/>
            <a:gdLst/>
            <a:ahLst/>
            <a:cxnLst/>
            <a:rect l="l" t="t" r="r" b="b"/>
            <a:pathLst>
              <a:path w="1171084" h="364500">
                <a:moveTo>
                  <a:pt x="0" y="0"/>
                </a:moveTo>
                <a:lnTo>
                  <a:pt x="1171084" y="0"/>
                </a:lnTo>
                <a:lnTo>
                  <a:pt x="1171084" y="364500"/>
                </a:lnTo>
                <a:lnTo>
                  <a:pt x="0" y="36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6" name="Freeform 6"/>
          <p:cNvSpPr/>
          <p:nvPr/>
        </p:nvSpPr>
        <p:spPr>
          <a:xfrm>
            <a:off x="832855" y="6464336"/>
            <a:ext cx="3406040" cy="618509"/>
          </a:xfrm>
          <a:custGeom>
            <a:avLst/>
            <a:gdLst/>
            <a:ahLst/>
            <a:cxnLst/>
            <a:rect l="l" t="t" r="r" b="b"/>
            <a:pathLst>
              <a:path w="2007249" h="364500">
                <a:moveTo>
                  <a:pt x="0" y="0"/>
                </a:moveTo>
                <a:lnTo>
                  <a:pt x="2007248" y="0"/>
                </a:lnTo>
                <a:lnTo>
                  <a:pt x="2007248" y="364500"/>
                </a:lnTo>
                <a:lnTo>
                  <a:pt x="0" y="364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29" t="-44392" b="-48091"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7" name="Freeform 7"/>
          <p:cNvSpPr/>
          <p:nvPr/>
        </p:nvSpPr>
        <p:spPr>
          <a:xfrm>
            <a:off x="4482321" y="6464336"/>
            <a:ext cx="3513006" cy="717555"/>
          </a:xfrm>
          <a:custGeom>
            <a:avLst/>
            <a:gdLst/>
            <a:ahLst/>
            <a:cxnLst/>
            <a:rect l="l" t="t" r="r" b="b"/>
            <a:pathLst>
              <a:path w="1784519" h="364500">
                <a:moveTo>
                  <a:pt x="0" y="0"/>
                </a:moveTo>
                <a:lnTo>
                  <a:pt x="1784518" y="0"/>
                </a:lnTo>
                <a:lnTo>
                  <a:pt x="1784518" y="364500"/>
                </a:lnTo>
                <a:lnTo>
                  <a:pt x="0" y="364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0405" b="-21562"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8" name="Freeform 8"/>
          <p:cNvSpPr/>
          <p:nvPr/>
        </p:nvSpPr>
        <p:spPr>
          <a:xfrm>
            <a:off x="10807980" y="5054826"/>
            <a:ext cx="2144187" cy="813642"/>
          </a:xfrm>
          <a:custGeom>
            <a:avLst/>
            <a:gdLst/>
            <a:ahLst/>
            <a:cxnLst/>
            <a:rect l="l" t="t" r="r" b="b"/>
            <a:pathLst>
              <a:path w="960565" h="364500">
                <a:moveTo>
                  <a:pt x="0" y="0"/>
                </a:moveTo>
                <a:lnTo>
                  <a:pt x="960564" y="0"/>
                </a:lnTo>
                <a:lnTo>
                  <a:pt x="960564" y="364500"/>
                </a:lnTo>
                <a:lnTo>
                  <a:pt x="0" y="364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9" name="Freeform 9"/>
          <p:cNvSpPr/>
          <p:nvPr/>
        </p:nvSpPr>
        <p:spPr>
          <a:xfrm>
            <a:off x="12391472" y="6437798"/>
            <a:ext cx="2828413" cy="667167"/>
          </a:xfrm>
          <a:custGeom>
            <a:avLst/>
            <a:gdLst/>
            <a:ahLst/>
            <a:cxnLst/>
            <a:rect l="l" t="t" r="r" b="b"/>
            <a:pathLst>
              <a:path w="1545275" h="364500">
                <a:moveTo>
                  <a:pt x="0" y="0"/>
                </a:moveTo>
                <a:lnTo>
                  <a:pt x="1545274" y="0"/>
                </a:lnTo>
                <a:lnTo>
                  <a:pt x="1545274" y="364500"/>
                </a:lnTo>
                <a:lnTo>
                  <a:pt x="0" y="364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0" name="Freeform 10"/>
          <p:cNvSpPr/>
          <p:nvPr/>
        </p:nvSpPr>
        <p:spPr>
          <a:xfrm>
            <a:off x="8453194" y="6435342"/>
            <a:ext cx="3267447" cy="753619"/>
          </a:xfrm>
          <a:custGeom>
            <a:avLst/>
            <a:gdLst/>
            <a:ahLst/>
            <a:cxnLst/>
            <a:rect l="l" t="t" r="r" b="b"/>
            <a:pathLst>
              <a:path w="2019466" h="486000">
                <a:moveTo>
                  <a:pt x="0" y="0"/>
                </a:moveTo>
                <a:lnTo>
                  <a:pt x="2019466" y="0"/>
                </a:lnTo>
                <a:lnTo>
                  <a:pt x="2019466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1" name="Freeform 11"/>
          <p:cNvSpPr/>
          <p:nvPr/>
        </p:nvSpPr>
        <p:spPr>
          <a:xfrm>
            <a:off x="15849600" y="6464336"/>
            <a:ext cx="1752600" cy="753618"/>
          </a:xfrm>
          <a:custGeom>
            <a:avLst/>
            <a:gdLst/>
            <a:ahLst/>
            <a:cxnLst/>
            <a:rect l="l" t="t" r="r" b="b"/>
            <a:pathLst>
              <a:path w="1114670" h="486000">
                <a:moveTo>
                  <a:pt x="0" y="0"/>
                </a:moveTo>
                <a:lnTo>
                  <a:pt x="1114670" y="0"/>
                </a:lnTo>
                <a:lnTo>
                  <a:pt x="1114670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944" t="-20006" b="-15542"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2" name="Freeform 12"/>
          <p:cNvSpPr/>
          <p:nvPr/>
        </p:nvSpPr>
        <p:spPr>
          <a:xfrm>
            <a:off x="9105684" y="8887353"/>
            <a:ext cx="1422336" cy="737211"/>
          </a:xfrm>
          <a:custGeom>
            <a:avLst/>
            <a:gdLst/>
            <a:ahLst/>
            <a:cxnLst/>
            <a:rect l="l" t="t" r="r" b="b"/>
            <a:pathLst>
              <a:path w="703247" h="364500">
                <a:moveTo>
                  <a:pt x="0" y="0"/>
                </a:moveTo>
                <a:lnTo>
                  <a:pt x="703248" y="0"/>
                </a:lnTo>
                <a:lnTo>
                  <a:pt x="703248" y="364500"/>
                </a:lnTo>
                <a:lnTo>
                  <a:pt x="0" y="364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3" name="Freeform 13"/>
          <p:cNvSpPr/>
          <p:nvPr/>
        </p:nvSpPr>
        <p:spPr>
          <a:xfrm>
            <a:off x="7363521" y="8684162"/>
            <a:ext cx="1379576" cy="982948"/>
          </a:xfrm>
          <a:custGeom>
            <a:avLst/>
            <a:gdLst/>
            <a:ahLst/>
            <a:cxnLst/>
            <a:rect l="l" t="t" r="r" b="b"/>
            <a:pathLst>
              <a:path w="682105" h="486000">
                <a:moveTo>
                  <a:pt x="0" y="0"/>
                </a:moveTo>
                <a:lnTo>
                  <a:pt x="682106" y="0"/>
                </a:lnTo>
                <a:lnTo>
                  <a:pt x="682106" y="486000"/>
                </a:lnTo>
                <a:lnTo>
                  <a:pt x="0" y="486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4" name="Freeform 14"/>
          <p:cNvSpPr/>
          <p:nvPr/>
        </p:nvSpPr>
        <p:spPr>
          <a:xfrm>
            <a:off x="13707142" y="5133708"/>
            <a:ext cx="3339818" cy="734760"/>
          </a:xfrm>
          <a:custGeom>
            <a:avLst/>
            <a:gdLst/>
            <a:ahLst/>
            <a:cxnLst/>
            <a:rect l="l" t="t" r="r" b="b"/>
            <a:pathLst>
              <a:path w="1656818" h="364500">
                <a:moveTo>
                  <a:pt x="0" y="0"/>
                </a:moveTo>
                <a:lnTo>
                  <a:pt x="1656818" y="0"/>
                </a:lnTo>
                <a:lnTo>
                  <a:pt x="1656818" y="364500"/>
                </a:lnTo>
                <a:lnTo>
                  <a:pt x="0" y="364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DK"/>
          </a:p>
        </p:txBody>
      </p:sp>
      <p:sp>
        <p:nvSpPr>
          <p:cNvPr id="15" name="TextBox 15"/>
          <p:cNvSpPr txBox="1"/>
          <p:nvPr/>
        </p:nvSpPr>
        <p:spPr>
          <a:xfrm>
            <a:off x="1226220" y="1120917"/>
            <a:ext cx="18362086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Quantum Innovation Challenge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9249" y="2320101"/>
            <a:ext cx="5658021" cy="24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4"/>
              </a:lnSpc>
            </a:pPr>
            <a:r>
              <a:rPr lang="en-US" sz="3200" spc="252" dirty="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quantum-challenge.eu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50" y="4032262"/>
            <a:ext cx="18288000" cy="273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3200" b="1" u="sng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 joint innovation challenge partnership between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87292" y="8137636"/>
            <a:ext cx="8368594" cy="3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2400" b="1" u="sng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Supported by industry experts</a:t>
            </a:r>
          </a:p>
        </p:txBody>
      </p:sp>
      <p:pic>
        <p:nvPicPr>
          <p:cNvPr id="20" name="better quality">
            <a:hlinkClick r:id="" action="ppaction://media"/>
            <a:extLst>
              <a:ext uri="{FF2B5EF4-FFF2-40B4-BE49-F238E27FC236}">
                <a16:creationId xmlns:a16="http://schemas.microsoft.com/office/drawing/2014/main" id="{8E071040-59D7-1123-A2A7-296D7C548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09600" y="187597"/>
            <a:ext cx="2599013" cy="257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" y="91440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14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371600"/>
            <a:ext cx="5257800" cy="2457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1" y="1600200"/>
            <a:ext cx="385763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286000"/>
            <a:ext cx="171450" cy="2000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686050"/>
            <a:ext cx="200025" cy="2000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3371850"/>
            <a:ext cx="200025" cy="200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1371600"/>
            <a:ext cx="10744200" cy="2457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1" y="1600200"/>
            <a:ext cx="300038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0" y="2228850"/>
            <a:ext cx="5029200" cy="1143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5800" y="2228850"/>
            <a:ext cx="5029200" cy="1143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0515" y="3862701"/>
            <a:ext cx="16459200" cy="5685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3525" y="4343400"/>
            <a:ext cx="200025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1349" y="4429125"/>
            <a:ext cx="257175" cy="4000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86275" y="5343525"/>
            <a:ext cx="2000250" cy="1371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14950" y="5343525"/>
            <a:ext cx="3429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86275" y="7058025"/>
            <a:ext cx="2000250" cy="1371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72088" y="7058025"/>
            <a:ext cx="428625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1025" y="5343525"/>
            <a:ext cx="2000250" cy="12858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29700" y="5443538"/>
            <a:ext cx="3429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1025" y="7058025"/>
            <a:ext cx="2000250" cy="12858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29700" y="7158038"/>
            <a:ext cx="342900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28775" y="6200775"/>
            <a:ext cx="2000250" cy="1143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35771" y="6286500"/>
            <a:ext cx="285750" cy="4000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2972" y="6286500"/>
            <a:ext cx="328613" cy="4000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29338" y="5129213"/>
            <a:ext cx="428625" cy="2857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77707" y="4864895"/>
            <a:ext cx="303386" cy="24288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86525" y="5986463"/>
            <a:ext cx="1714500" cy="285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165963" y="5722145"/>
            <a:ext cx="355625" cy="24288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72088" y="6843713"/>
            <a:ext cx="428625" cy="28575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630168" y="6507958"/>
            <a:ext cx="226814" cy="24288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86400" y="7029450"/>
            <a:ext cx="428625" cy="2857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986838" y="6843713"/>
            <a:ext cx="428625" cy="2857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233632" y="6507958"/>
            <a:ext cx="563687" cy="24288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29025" y="6272213"/>
            <a:ext cx="857250" cy="28575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474095" y="6007894"/>
            <a:ext cx="738485" cy="24288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618923" y="6776460"/>
            <a:ext cx="626373" cy="626373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63032" y="6865145"/>
            <a:ext cx="1103486" cy="24288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76298" y="5313042"/>
            <a:ext cx="626373" cy="626373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839569" y="5507833"/>
            <a:ext cx="293787" cy="24288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2163" y="8398767"/>
            <a:ext cx="5333925" cy="188595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10763" y="8627367"/>
            <a:ext cx="257175" cy="40005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505118" y="8401050"/>
            <a:ext cx="5333925" cy="188595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733718" y="8629650"/>
            <a:ext cx="257175" cy="40005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416129" y="7760711"/>
            <a:ext cx="5333925" cy="1885950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644729" y="7989311"/>
            <a:ext cx="257175" cy="40005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0" y="9772650"/>
            <a:ext cx="18288000" cy="514350"/>
          </a:xfrm>
          <a:prstGeom prst="rect">
            <a:avLst/>
          </a:prstGeom>
        </p:spPr>
      </p:pic>
      <p:sp>
        <p:nvSpPr>
          <p:cNvPr id="49" name="Text 0"/>
          <p:cNvSpPr/>
          <p:nvPr/>
        </p:nvSpPr>
        <p:spPr>
          <a:xfrm>
            <a:off x="914400" y="292895"/>
            <a:ext cx="1975104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4500"/>
              </a:lnSpc>
            </a:pPr>
            <a:r>
              <a:rPr lang="en-US" sz="40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Integrated Model Structure</a:t>
            </a:r>
            <a:endParaRPr lang="en-US" sz="4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Text 1"/>
          <p:cNvSpPr/>
          <p:nvPr/>
        </p:nvSpPr>
        <p:spPr>
          <a:xfrm>
            <a:off x="1700213" y="1628775"/>
            <a:ext cx="3700641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Architecture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Text 2"/>
          <p:cNvSpPr/>
          <p:nvPr/>
        </p:nvSpPr>
        <p:spPr>
          <a:xfrm>
            <a:off x="1428751" y="2228850"/>
            <a:ext cx="3952994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Four-state compartmental model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Text 3"/>
          <p:cNvSpPr/>
          <p:nvPr/>
        </p:nvSpPr>
        <p:spPr>
          <a:xfrm>
            <a:off x="1457325" y="2628900"/>
            <a:ext cx="44862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ODE-based framework with Monte Carlo sampling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Text 4"/>
          <p:cNvSpPr/>
          <p:nvPr/>
        </p:nvSpPr>
        <p:spPr>
          <a:xfrm>
            <a:off x="1457325" y="3314700"/>
            <a:ext cx="3939063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Log-normal IIV on all parameters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Text 5"/>
          <p:cNvSpPr/>
          <p:nvPr/>
        </p:nvSpPr>
        <p:spPr>
          <a:xfrm>
            <a:off x="7329488" y="1628775"/>
            <a:ext cx="4592181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Mathematical Structure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Text 6"/>
          <p:cNvSpPr/>
          <p:nvPr/>
        </p:nvSpPr>
        <p:spPr>
          <a:xfrm>
            <a:off x="7029450" y="2400300"/>
            <a:ext cx="46863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PK Component: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Text 7"/>
          <p:cNvSpPr/>
          <p:nvPr/>
        </p:nvSpPr>
        <p:spPr>
          <a:xfrm>
            <a:off x="7029450" y="27432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dA₁/dt = KA·Dose(t) - CLᵢ·A₁/V₁ᵢ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Text 8"/>
          <p:cNvSpPr/>
          <p:nvPr/>
        </p:nvSpPr>
        <p:spPr>
          <a:xfrm>
            <a:off x="7029450" y="29718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dA₂/dt = Q·(A₁/V₁ᵢ - A₂/V₂)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Text 9"/>
          <p:cNvSpPr/>
          <p:nvPr/>
        </p:nvSpPr>
        <p:spPr>
          <a:xfrm>
            <a:off x="12287250" y="2400300"/>
            <a:ext cx="46863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Effect Site: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Text 10"/>
          <p:cNvSpPr/>
          <p:nvPr/>
        </p:nvSpPr>
        <p:spPr>
          <a:xfrm>
            <a:off x="12287250" y="27432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dAₑ/dt = KE₀·(A₁ - Aₑ)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Text 11"/>
          <p:cNvSpPr/>
          <p:nvPr/>
        </p:nvSpPr>
        <p:spPr>
          <a:xfrm>
            <a:off x="12287250" y="29718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R(t) = KINᵢ·(1 - IMAX·Cₑ/(IC₅₀ + Cₑ))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xt 12"/>
          <p:cNvSpPr/>
          <p:nvPr/>
        </p:nvSpPr>
        <p:spPr>
          <a:xfrm>
            <a:off x="1143000" y="3900488"/>
            <a:ext cx="16002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3150"/>
              </a:lnSpc>
            </a:pPr>
            <a:r>
              <a:rPr lang="en-US" sz="2025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 PK/PD Model Structure</a:t>
            </a:r>
            <a:endParaRPr lang="en-US" sz="20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 13"/>
          <p:cNvSpPr/>
          <p:nvPr/>
        </p:nvSpPr>
        <p:spPr>
          <a:xfrm>
            <a:off x="6106724" y="4572000"/>
            <a:ext cx="860733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1800"/>
              </a:lnSpc>
            </a:pPr>
            <a:r>
              <a:rPr lang="en-US" sz="13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Dose(t)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xt 14"/>
          <p:cNvSpPr/>
          <p:nvPr/>
        </p:nvSpPr>
        <p:spPr>
          <a:xfrm>
            <a:off x="4486275" y="5915025"/>
            <a:ext cx="2000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2250"/>
              </a:lnSpc>
            </a:pPr>
            <a:r>
              <a:rPr lang="en-US" sz="1575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 Compartment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Text 15"/>
          <p:cNvSpPr/>
          <p:nvPr/>
        </p:nvSpPr>
        <p:spPr>
          <a:xfrm>
            <a:off x="4486275" y="6486525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1800"/>
              </a:lnSpc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(A₁)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Text 16"/>
          <p:cNvSpPr/>
          <p:nvPr/>
        </p:nvSpPr>
        <p:spPr>
          <a:xfrm>
            <a:off x="4486275" y="7629525"/>
            <a:ext cx="2000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2250"/>
              </a:lnSpc>
            </a:pPr>
            <a:r>
              <a:rPr lang="en-US" sz="1575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Peripheral Compartment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 17"/>
          <p:cNvSpPr/>
          <p:nvPr/>
        </p:nvSpPr>
        <p:spPr>
          <a:xfrm>
            <a:off x="4486275" y="8201025"/>
            <a:ext cx="2000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1800"/>
              </a:lnSpc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(A₂)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Text 18"/>
          <p:cNvSpPr/>
          <p:nvPr/>
        </p:nvSpPr>
        <p:spPr>
          <a:xfrm>
            <a:off x="8503831" y="6015038"/>
            <a:ext cx="1394639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2250"/>
              </a:lnSpc>
            </a:pPr>
            <a:r>
              <a:rPr lang="en-US" sz="1575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Effect Site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Text 19"/>
          <p:cNvSpPr/>
          <p:nvPr/>
        </p:nvSpPr>
        <p:spPr>
          <a:xfrm>
            <a:off x="8620051" y="6300788"/>
            <a:ext cx="11621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1800"/>
              </a:lnSpc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(Aₑ)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Text 20"/>
          <p:cNvSpPr/>
          <p:nvPr/>
        </p:nvSpPr>
        <p:spPr>
          <a:xfrm>
            <a:off x="8319791" y="7729538"/>
            <a:ext cx="1762721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2250"/>
              </a:lnSpc>
            </a:pPr>
            <a:r>
              <a:rPr lang="en-US" sz="1575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 Response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Text 21"/>
          <p:cNvSpPr/>
          <p:nvPr/>
        </p:nvSpPr>
        <p:spPr>
          <a:xfrm>
            <a:off x="8466683" y="8015288"/>
            <a:ext cx="14689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1800"/>
              </a:lnSpc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(R(t))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Text 22"/>
          <p:cNvSpPr/>
          <p:nvPr/>
        </p:nvSpPr>
        <p:spPr>
          <a:xfrm>
            <a:off x="1907494" y="6743700"/>
            <a:ext cx="1442591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2250"/>
              </a:lnSpc>
            </a:pPr>
            <a:r>
              <a:rPr lang="en-US" sz="1575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Covariates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Text 23"/>
          <p:cNvSpPr/>
          <p:nvPr/>
        </p:nvSpPr>
        <p:spPr>
          <a:xfrm>
            <a:off x="1907494" y="7029450"/>
            <a:ext cx="14425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1800"/>
              </a:lnSpc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BW, COMED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Text 24"/>
          <p:cNvSpPr/>
          <p:nvPr/>
        </p:nvSpPr>
        <p:spPr>
          <a:xfrm>
            <a:off x="6534857" y="4864895"/>
            <a:ext cx="364064" cy="2428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688"/>
              </a:lnSpc>
            </a:pPr>
            <a:r>
              <a:rPr lang="en-US" sz="1125" dirty="0">
                <a:solidFill>
                  <a:srgbClr val="8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</a:t>
            </a:r>
            <a:endParaRPr lang="en-US" sz="11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Text 25"/>
          <p:cNvSpPr/>
          <p:nvPr/>
        </p:nvSpPr>
        <p:spPr>
          <a:xfrm>
            <a:off x="7223112" y="5722145"/>
            <a:ext cx="426750" cy="2428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688"/>
              </a:lnSpc>
            </a:pPr>
            <a:r>
              <a:rPr lang="en-US" sz="1125" dirty="0">
                <a:solidFill>
                  <a:srgbClr val="8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KE₀</a:t>
            </a:r>
            <a:endParaRPr lang="en-US" sz="11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Text 26"/>
          <p:cNvSpPr/>
          <p:nvPr/>
        </p:nvSpPr>
        <p:spPr>
          <a:xfrm>
            <a:off x="5687318" y="6507958"/>
            <a:ext cx="226814" cy="2428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688"/>
              </a:lnSpc>
            </a:pPr>
            <a:r>
              <a:rPr lang="en-US" sz="1125" dirty="0">
                <a:solidFill>
                  <a:srgbClr val="8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</a:t>
            </a:r>
            <a:endParaRPr lang="en-US" sz="11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Text 27"/>
          <p:cNvSpPr/>
          <p:nvPr/>
        </p:nvSpPr>
        <p:spPr>
          <a:xfrm>
            <a:off x="9290782" y="6507958"/>
            <a:ext cx="676424" cy="2428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688"/>
              </a:lnSpc>
            </a:pPr>
            <a:r>
              <a:rPr lang="en-US" sz="1125" dirty="0">
                <a:solidFill>
                  <a:srgbClr val="8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Inhibit</a:t>
            </a:r>
            <a:endParaRPr lang="en-US" sz="11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Text 28"/>
          <p:cNvSpPr/>
          <p:nvPr/>
        </p:nvSpPr>
        <p:spPr>
          <a:xfrm>
            <a:off x="3531245" y="6007894"/>
            <a:ext cx="886182" cy="2428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688"/>
              </a:lnSpc>
            </a:pPr>
            <a:r>
              <a:rPr lang="en-US" sz="1125" dirty="0">
                <a:solidFill>
                  <a:srgbClr val="8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BW → CL</a:t>
            </a:r>
            <a:endParaRPr lang="en-US" sz="11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Text 29"/>
          <p:cNvSpPr/>
          <p:nvPr/>
        </p:nvSpPr>
        <p:spPr>
          <a:xfrm>
            <a:off x="3420182" y="6865145"/>
            <a:ext cx="1324184" cy="2428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688"/>
              </a:lnSpc>
            </a:pPr>
            <a:r>
              <a:rPr lang="en-US" sz="1125" dirty="0">
                <a:solidFill>
                  <a:srgbClr val="8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COMED → KIN</a:t>
            </a:r>
            <a:endParaRPr lang="en-US" sz="11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Text 30"/>
          <p:cNvSpPr/>
          <p:nvPr/>
        </p:nvSpPr>
        <p:spPr>
          <a:xfrm>
            <a:off x="5896720" y="5507833"/>
            <a:ext cx="352544" cy="2428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688"/>
              </a:lnSpc>
            </a:pPr>
            <a:r>
              <a:rPr lang="en-US" sz="1125" dirty="0">
                <a:solidFill>
                  <a:srgbClr val="8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</a:t>
            </a:r>
            <a:endParaRPr lang="en-US" sz="11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Text 31"/>
          <p:cNvSpPr/>
          <p:nvPr/>
        </p:nvSpPr>
        <p:spPr>
          <a:xfrm>
            <a:off x="739388" y="8684517"/>
            <a:ext cx="1992839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PK Component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Text 32"/>
          <p:cNvSpPr/>
          <p:nvPr/>
        </p:nvSpPr>
        <p:spPr>
          <a:xfrm>
            <a:off x="1200151" y="8229600"/>
            <a:ext cx="121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8FBC8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Text 33"/>
          <p:cNvSpPr/>
          <p:nvPr/>
        </p:nvSpPr>
        <p:spPr>
          <a:xfrm>
            <a:off x="526192" y="9141717"/>
            <a:ext cx="23105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2-compartment model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" name="Text 34"/>
          <p:cNvSpPr/>
          <p:nvPr/>
        </p:nvSpPr>
        <p:spPr>
          <a:xfrm>
            <a:off x="1200151" y="8572500"/>
            <a:ext cx="121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8FBC8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 35"/>
          <p:cNvSpPr/>
          <p:nvPr/>
        </p:nvSpPr>
        <p:spPr>
          <a:xfrm>
            <a:off x="526191" y="9484617"/>
            <a:ext cx="22242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First-order absorption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 36"/>
          <p:cNvSpPr/>
          <p:nvPr/>
        </p:nvSpPr>
        <p:spPr>
          <a:xfrm>
            <a:off x="1200151" y="8915400"/>
            <a:ext cx="121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8FBC8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Text 37"/>
          <p:cNvSpPr/>
          <p:nvPr/>
        </p:nvSpPr>
        <p:spPr>
          <a:xfrm>
            <a:off x="526191" y="9827517"/>
            <a:ext cx="239387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Allometric scaling (BW)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Text 38"/>
          <p:cNvSpPr/>
          <p:nvPr/>
        </p:nvSpPr>
        <p:spPr>
          <a:xfrm>
            <a:off x="7162343" y="8686800"/>
            <a:ext cx="200596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 Component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Text 39"/>
          <p:cNvSpPr/>
          <p:nvPr/>
        </p:nvSpPr>
        <p:spPr>
          <a:xfrm>
            <a:off x="6762676" y="8229600"/>
            <a:ext cx="121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F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Text 40"/>
          <p:cNvSpPr/>
          <p:nvPr/>
        </p:nvSpPr>
        <p:spPr>
          <a:xfrm>
            <a:off x="6949148" y="9144000"/>
            <a:ext cx="24852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Indirect response model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Text 41"/>
          <p:cNvSpPr/>
          <p:nvPr/>
        </p:nvSpPr>
        <p:spPr>
          <a:xfrm>
            <a:off x="6762676" y="8572500"/>
            <a:ext cx="121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F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Text 42"/>
          <p:cNvSpPr/>
          <p:nvPr/>
        </p:nvSpPr>
        <p:spPr>
          <a:xfrm>
            <a:off x="6949148" y="9486900"/>
            <a:ext cx="26304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Effect compartment (KE₀)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Text 43"/>
          <p:cNvSpPr/>
          <p:nvPr/>
        </p:nvSpPr>
        <p:spPr>
          <a:xfrm>
            <a:off x="6762676" y="8915400"/>
            <a:ext cx="121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F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Text 44"/>
          <p:cNvSpPr/>
          <p:nvPr/>
        </p:nvSpPr>
        <p:spPr>
          <a:xfrm>
            <a:off x="6949148" y="9829800"/>
            <a:ext cx="32789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Emax relationship (EC₅₀ = 5.78)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Text 45"/>
          <p:cNvSpPr/>
          <p:nvPr/>
        </p:nvSpPr>
        <p:spPr>
          <a:xfrm>
            <a:off x="13073354" y="8046461"/>
            <a:ext cx="275659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Variability Structure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Text 46"/>
          <p:cNvSpPr/>
          <p:nvPr/>
        </p:nvSpPr>
        <p:spPr>
          <a:xfrm>
            <a:off x="12325202" y="8229600"/>
            <a:ext cx="121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CCCC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6" name="Text 47"/>
          <p:cNvSpPr/>
          <p:nvPr/>
        </p:nvSpPr>
        <p:spPr>
          <a:xfrm>
            <a:off x="12860157" y="8503661"/>
            <a:ext cx="30705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Log-normal IIV on parameters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Text 48"/>
          <p:cNvSpPr/>
          <p:nvPr/>
        </p:nvSpPr>
        <p:spPr>
          <a:xfrm>
            <a:off x="12325202" y="8572500"/>
            <a:ext cx="121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CCCC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8" name="Text 49"/>
          <p:cNvSpPr/>
          <p:nvPr/>
        </p:nvSpPr>
        <p:spPr>
          <a:xfrm>
            <a:off x="12860158" y="8846561"/>
            <a:ext cx="389057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Proportional error (PK: 20%, PD: 15%)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Text 50"/>
          <p:cNvSpPr/>
          <p:nvPr/>
        </p:nvSpPr>
        <p:spPr>
          <a:xfrm>
            <a:off x="12325202" y="8915400"/>
            <a:ext cx="1213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CCCC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0" name="Text 51"/>
          <p:cNvSpPr/>
          <p:nvPr/>
        </p:nvSpPr>
        <p:spPr>
          <a:xfrm>
            <a:off x="12860158" y="9189461"/>
            <a:ext cx="22489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1800"/>
              </a:lnSpc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Monte Carlo sampling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Text 53"/>
          <p:cNvSpPr/>
          <p:nvPr/>
        </p:nvSpPr>
        <p:spPr>
          <a:xfrm>
            <a:off x="17051685" y="9886950"/>
            <a:ext cx="386298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7/8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C964E8-00D0-E2EA-3967-946B5006651D}"/>
              </a:ext>
            </a:extLst>
          </p:cNvPr>
          <p:cNvSpPr txBox="1"/>
          <p:nvPr/>
        </p:nvSpPr>
        <p:spPr>
          <a:xfrm>
            <a:off x="15630907" y="9715501"/>
            <a:ext cx="2685287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14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371600"/>
            <a:ext cx="8058150" cy="6172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714500"/>
            <a:ext cx="857250" cy="857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038" y="1885950"/>
            <a:ext cx="485775" cy="5143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28575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37185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88620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474345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5600700"/>
            <a:ext cx="7372350" cy="1600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5886450"/>
            <a:ext cx="1714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450" y="1371600"/>
            <a:ext cx="8058150" cy="6172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8350" y="1714500"/>
            <a:ext cx="857250" cy="857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2663" y="1885950"/>
            <a:ext cx="428625" cy="514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8350" y="2857500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8350" y="337185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8350" y="4229100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8350" y="5086350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8350" y="5600700"/>
            <a:ext cx="7372350" cy="1600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86950" y="5886450"/>
            <a:ext cx="200025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00" y="7886700"/>
            <a:ext cx="16459200" cy="1143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3000" y="8229600"/>
            <a:ext cx="314325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9772650"/>
            <a:ext cx="18288000" cy="51435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914400" y="571500"/>
            <a:ext cx="1975104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4500"/>
              </a:lnSpc>
            </a:pPr>
            <a:r>
              <a:rPr lang="en-US" sz="40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Impact &amp; Future Directions</a:t>
            </a:r>
            <a:endParaRPr lang="en-US" sz="4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 1"/>
          <p:cNvSpPr/>
          <p:nvPr/>
        </p:nvSpPr>
        <p:spPr>
          <a:xfrm>
            <a:off x="2343151" y="1914525"/>
            <a:ext cx="34188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600"/>
              </a:lnSpc>
            </a:pPr>
            <a:r>
              <a:rPr lang="en-US" sz="27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Impact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 2"/>
          <p:cNvSpPr/>
          <p:nvPr/>
        </p:nvSpPr>
        <p:spPr>
          <a:xfrm>
            <a:off x="1657350" y="2800350"/>
            <a:ext cx="797162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Provides robust framework for accurate dose optimization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3"/>
          <p:cNvSpPr/>
          <p:nvPr/>
        </p:nvSpPr>
        <p:spPr>
          <a:xfrm>
            <a:off x="1657351" y="3314700"/>
            <a:ext cx="763247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Balance between model complexity and interpretability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4"/>
          <p:cNvSpPr/>
          <p:nvPr/>
        </p:nvSpPr>
        <p:spPr>
          <a:xfrm>
            <a:off x="1657350" y="3829050"/>
            <a:ext cx="6972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Enables simulation of treatment scenarios with meaningful clinical insights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 5"/>
          <p:cNvSpPr/>
          <p:nvPr/>
        </p:nvSpPr>
        <p:spPr>
          <a:xfrm>
            <a:off x="1657350" y="4686300"/>
            <a:ext cx="6972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Supports regulatory-compliant modeling with mechanistic interpretability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Text 6"/>
          <p:cNvSpPr/>
          <p:nvPr/>
        </p:nvSpPr>
        <p:spPr>
          <a:xfrm>
            <a:off x="1771651" y="5829300"/>
            <a:ext cx="279142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Achievement: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 7"/>
          <p:cNvSpPr/>
          <p:nvPr/>
        </p:nvSpPr>
        <p:spPr>
          <a:xfrm>
            <a:off x="1485900" y="6286500"/>
            <a:ext cx="6915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 framework that maintains scientific rigor while enabling clinical decision-making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8"/>
          <p:cNvSpPr/>
          <p:nvPr/>
        </p:nvSpPr>
        <p:spPr>
          <a:xfrm>
            <a:off x="10744200" y="1914525"/>
            <a:ext cx="403523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600"/>
              </a:lnSpc>
            </a:pPr>
            <a:r>
              <a:rPr lang="en-US" sz="27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Directions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 9"/>
          <p:cNvSpPr/>
          <p:nvPr/>
        </p:nvSpPr>
        <p:spPr>
          <a:xfrm>
            <a:off x="10058400" y="2800350"/>
            <a:ext cx="827541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Explore quantum-enhanced methods to improve predictions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Text 10"/>
          <p:cNvSpPr/>
          <p:nvPr/>
        </p:nvSpPr>
        <p:spPr>
          <a:xfrm>
            <a:off x="10058400" y="3314700"/>
            <a:ext cx="6972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 model complexity to capture additional biological mechanisms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 11"/>
          <p:cNvSpPr/>
          <p:nvPr/>
        </p:nvSpPr>
        <p:spPr>
          <a:xfrm>
            <a:off x="10058400" y="4171950"/>
            <a:ext cx="6972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 with machine learning approaches for improved accuracy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 12"/>
          <p:cNvSpPr/>
          <p:nvPr/>
        </p:nvSpPr>
        <p:spPr>
          <a:xfrm>
            <a:off x="10058401" y="5029200"/>
            <a:ext cx="754353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to broader range of drug development scenarios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Text 13"/>
          <p:cNvSpPr/>
          <p:nvPr/>
        </p:nvSpPr>
        <p:spPr>
          <a:xfrm>
            <a:off x="10201276" y="5829300"/>
            <a:ext cx="309815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Quantum Approach: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 14"/>
          <p:cNvSpPr/>
          <p:nvPr/>
        </p:nvSpPr>
        <p:spPr>
          <a:xfrm>
            <a:off x="9886950" y="6286500"/>
            <a:ext cx="6915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Leverage quantum computing for enhanced simulation capabilities and improved generalizability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 15"/>
          <p:cNvSpPr/>
          <p:nvPr/>
        </p:nvSpPr>
        <p:spPr>
          <a:xfrm>
            <a:off x="1628776" y="8115300"/>
            <a:ext cx="13853294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This foundational work sets the stage for future optimization efforts and advanced methodologies to improve predictions in drug development.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Text 17"/>
          <p:cNvSpPr/>
          <p:nvPr/>
        </p:nvSpPr>
        <p:spPr>
          <a:xfrm>
            <a:off x="914400" y="9886950"/>
            <a:ext cx="9249459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Mechanistic PK/PD Modeling: An ODE-Based Approach for Drug Development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 18"/>
          <p:cNvSpPr/>
          <p:nvPr/>
        </p:nvSpPr>
        <p:spPr>
          <a:xfrm>
            <a:off x="17051685" y="9876864"/>
            <a:ext cx="386298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8/8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829C97-F43D-E68A-287B-126C5DD895E6}"/>
              </a:ext>
            </a:extLst>
          </p:cNvPr>
          <p:cNvSpPr txBox="1"/>
          <p:nvPr/>
        </p:nvSpPr>
        <p:spPr>
          <a:xfrm>
            <a:off x="15624811" y="9745217"/>
            <a:ext cx="2685287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103" y="558702"/>
            <a:ext cx="7074545" cy="63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4938"/>
              </a:lnSpc>
            </a:pPr>
            <a:r>
              <a:rPr lang="en-US" sz="393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Classical SAEM Framework</a:t>
            </a:r>
            <a:endParaRPr lang="en-US" sz="3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1102" y="1599903"/>
            <a:ext cx="16865799" cy="650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2501"/>
              </a:lnSpc>
            </a:pPr>
            <a:r>
              <a:rPr lang="en-US" sz="1563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stochastic approximation expectation–maximisation (SAEM) algorithm iteratively refines population PK/PD parameters through a cycle of random-effects generation, likelihood evaluation, and parameter updates.</a:t>
            </a:r>
            <a:endParaRPr lang="en-US" sz="1563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35" y="1924945"/>
            <a:ext cx="16277333" cy="79565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8364" y="4348472"/>
            <a:ext cx="590300" cy="590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37543" y="5215998"/>
            <a:ext cx="3794775" cy="47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063"/>
              </a:lnSpc>
            </a:pPr>
            <a:r>
              <a:rPr lang="en-US" sz="168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Sample η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95676" y="5529070"/>
            <a:ext cx="590300" cy="590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21841" y="3394508"/>
            <a:ext cx="4518417" cy="474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063"/>
              </a:lnSpc>
            </a:pPr>
            <a:r>
              <a:rPr lang="en-US" sz="168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Compute log‑likelihood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2278" y="8008322"/>
            <a:ext cx="590300" cy="590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255486" y="7138685"/>
            <a:ext cx="3794775" cy="47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063"/>
              </a:lnSpc>
            </a:pPr>
            <a:r>
              <a:rPr lang="en-US" sz="168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Update θ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85229" y="6895189"/>
            <a:ext cx="590300" cy="590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092767" y="8993909"/>
            <a:ext cx="3794775" cy="47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063"/>
              </a:lnSpc>
            </a:pPr>
            <a:r>
              <a:rPr lang="en-US" sz="168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Cycle arrows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6"/>
          <p:cNvSpPr/>
          <p:nvPr/>
        </p:nvSpPr>
        <p:spPr>
          <a:xfrm>
            <a:off x="206006" y="9588313"/>
            <a:ext cx="16865799" cy="260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000"/>
              </a:lnSpc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Classical limitation: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Random effects proposals typically drawn from simple Gaussian distributions—inefficient for correlated or multimodal posteriors, leading to poor chain mixing and slow convergence.</a:t>
            </a:r>
            <a:endParaRPr lang="en-US" sz="1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6C2121-3000-82FF-DA1D-B3059EF3AB95}"/>
              </a:ext>
            </a:extLst>
          </p:cNvPr>
          <p:cNvSpPr txBox="1"/>
          <p:nvPr/>
        </p:nvSpPr>
        <p:spPr>
          <a:xfrm>
            <a:off x="15983024" y="9675587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1320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2239" y="1965724"/>
            <a:ext cx="1389414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6938"/>
              </a:lnSpc>
            </a:pPr>
            <a:r>
              <a:rPr lang="en-US" sz="5562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Motivation for Quantum Enhancement</a:t>
            </a:r>
            <a:endParaRPr lang="en-US" sz="55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992238" y="3418731"/>
            <a:ext cx="1630352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Classical Gaussian sampling struggles to capture the complex joint distributions inherent in population PK/PD models. Parameter correlations, skewed distributions, and multimodality remain poorly approximated.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92239" y="4644928"/>
            <a:ext cx="5245448" cy="2994572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75756" y="4928444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Poor Mixing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75755" y="5541467"/>
            <a:ext cx="4678413" cy="1360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Random walk behaviour leads to high autocorrelation and slow exploration.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521203" y="4644928"/>
            <a:ext cx="5245448" cy="2994572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6"/>
          <p:cNvSpPr/>
          <p:nvPr/>
        </p:nvSpPr>
        <p:spPr>
          <a:xfrm>
            <a:off x="6804720" y="4928444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Slow Convergence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6804720" y="5541467"/>
            <a:ext cx="4678413" cy="1360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Inefficient proposals require many iterations to reach stable estimates.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2050167" y="4644928"/>
            <a:ext cx="5245448" cy="2994572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333686" y="4928444"/>
            <a:ext cx="3606999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Missed Correlations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333686" y="5541467"/>
            <a:ext cx="46784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Independent Gaussian components fail to encode physiological parameter dependencies.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92238" y="7958435"/>
            <a:ext cx="16303527" cy="362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813"/>
              </a:lnSpc>
            </a:pPr>
            <a:r>
              <a:rPr lang="en-US" sz="1751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175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Variational Quantum Circuits (VQCs) learn expressive, correlated probability distributions over parameter space.</a:t>
            </a:r>
            <a:endParaRPr lang="en-US" sz="175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2ED14E-9A76-736A-C238-C6E7FF4C7A64}"/>
              </a:ext>
            </a:extLst>
          </p:cNvPr>
          <p:cNvSpPr txBox="1"/>
          <p:nvPr/>
        </p:nvSpPr>
        <p:spPr>
          <a:xfrm>
            <a:off x="15952935" y="9745416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72774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2238" y="928092"/>
            <a:ext cx="9445527" cy="1771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6938"/>
              </a:lnSpc>
            </a:pPr>
            <a:r>
              <a:rPr lang="en-US" sz="5562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Variational Quantum Circuit Design</a:t>
            </a:r>
            <a:endParaRPr lang="en-US" sz="55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9289073" y="3395735"/>
            <a:ext cx="9445527" cy="1360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6-qubit ansatz encodes the joint distribution of key PK/PD parameters: clearance (CL), volume of distribution (V1), elimination rates, and covariate-dependent effects.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2"/>
          <p:cNvSpPr/>
          <p:nvPr/>
        </p:nvSpPr>
        <p:spPr>
          <a:xfrm>
            <a:off x="8842475" y="6498435"/>
            <a:ext cx="9445527" cy="1088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2813"/>
              </a:lnSpc>
            </a:pPr>
            <a:r>
              <a:rPr lang="en-US" sz="1751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Circuit structure:</a:t>
            </a:r>
            <a:r>
              <a:rPr lang="en-US" sz="175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Initial state |0⟩⊗⁶ → parameterised rotation layers (Rₓ, Rᵧ, Rᵤ) → CNOT entanglement blocks → measurement. Entanglement is crucial—it encodes parameter correlations reflecting true physiological dependencies.</a:t>
            </a:r>
            <a:endParaRPr lang="en-US" sz="175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74" name="Picture 2" descr="Universal quantum circuits for quantum chemistry – Quantum">
            <a:extLst>
              <a:ext uri="{FF2B5EF4-FFF2-40B4-BE49-F238E27FC236}">
                <a16:creationId xmlns:a16="http://schemas.microsoft.com/office/drawing/2014/main" id="{1A9FC2E7-768D-374B-2542-EE9F4617E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278" y="3713325"/>
            <a:ext cx="9453563" cy="47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A2F7F-0C3F-4368-1517-81FE48061B87}"/>
              </a:ext>
            </a:extLst>
          </p:cNvPr>
          <p:cNvSpPr txBox="1"/>
          <p:nvPr/>
        </p:nvSpPr>
        <p:spPr>
          <a:xfrm>
            <a:off x="15983024" y="9675587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9532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2239" y="1884910"/>
            <a:ext cx="1213008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6938"/>
              </a:lnSpc>
            </a:pPr>
            <a:r>
              <a:rPr lang="en-US" sz="5562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Advantages &amp; Expected Outcomes</a:t>
            </a:r>
            <a:endParaRPr lang="en-US" sz="55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92239" y="3337919"/>
            <a:ext cx="8009930" cy="2163515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54138" y="3337919"/>
            <a:ext cx="152400" cy="2163515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28156" y="3659536"/>
            <a:ext cx="6436221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Multimodal &amp; Correlated Posteriors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28155" y="4272558"/>
            <a:ext cx="7252395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Quantum circuits learn complex joint distributions impossible to approximate with simple Gaussians.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285686" y="3337919"/>
            <a:ext cx="8010080" cy="2163515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hape 6"/>
          <p:cNvSpPr/>
          <p:nvPr/>
        </p:nvSpPr>
        <p:spPr>
          <a:xfrm>
            <a:off x="9247584" y="3337919"/>
            <a:ext cx="152400" cy="2163515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21604" y="3659536"/>
            <a:ext cx="5215682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Faster Convergence &amp; Mixing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21604" y="4272558"/>
            <a:ext cx="7252544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Reduced autocorrelation and superior exploration lead to fewer SAEM iterations required.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92239" y="5784948"/>
            <a:ext cx="8009930" cy="2617143"/>
          </a:xfrm>
          <a:prstGeom prst="roundRect">
            <a:avLst>
              <a:gd name="adj" fmla="val 698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54138" y="5784948"/>
            <a:ext cx="152400" cy="2617143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28156" y="6106567"/>
            <a:ext cx="4757292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Preserved Interpretability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28155" y="6719591"/>
            <a:ext cx="7252395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PK/PD model structure unchanged. Quantum methods enhance sampling, not biology.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285686" y="5784948"/>
            <a:ext cx="8010080" cy="2617143"/>
          </a:xfrm>
          <a:prstGeom prst="roundRect">
            <a:avLst>
              <a:gd name="adj" fmla="val 698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247584" y="5784948"/>
            <a:ext cx="152400" cy="2617143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721602" y="6106567"/>
            <a:ext cx="4364088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Workflow Compatibility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721604" y="6719591"/>
            <a:ext cx="7252544" cy="1360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Seamlessly integrates with established pharmacometric pipelines and covariate adjustments.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4AB8CC-2E21-2D87-6216-04EF3F459CC5}"/>
              </a:ext>
            </a:extLst>
          </p:cNvPr>
          <p:cNvSpPr txBox="1"/>
          <p:nvPr/>
        </p:nvSpPr>
        <p:spPr>
          <a:xfrm>
            <a:off x="15983024" y="9675587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4064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2239" y="2099818"/>
            <a:ext cx="15211277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6938"/>
              </a:lnSpc>
            </a:pPr>
            <a:r>
              <a:rPr lang="en-US" sz="5562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Covariate Integration &amp; Model Predictions</a:t>
            </a:r>
            <a:endParaRPr lang="en-US" sz="55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992238" y="3552825"/>
            <a:ext cx="1630352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Covariates (body weight, concomitant medication) are incorporated classically into the structural model, whilst quantum-enhanced random effects enable richer uncertainty capture.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992238" y="5062538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438"/>
              </a:lnSpc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Covariate Effects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992238" y="5788969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09" indent="-428609" defTabSz="1371600">
              <a:lnSpc>
                <a:spcPts val="3563"/>
              </a:lnSpc>
              <a:buSzPct val="100000"/>
              <a:buFontTx/>
              <a:buChar char="•"/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Body weight (BW) scales clearance and volume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992238" y="6341715"/>
            <a:ext cx="7805886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09" indent="-428609" defTabSz="1371600">
              <a:lnSpc>
                <a:spcPts val="3563"/>
              </a:lnSpc>
              <a:buSzPct val="100000"/>
              <a:buFontTx/>
              <a:buChar char="•"/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Concomitant medication (COMED) modulates kinetic rates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992238" y="7348093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09" indent="-428609" defTabSz="1371600">
              <a:lnSpc>
                <a:spcPts val="3563"/>
              </a:lnSpc>
              <a:buSzPct val="100000"/>
              <a:buFontTx/>
              <a:buChar char="•"/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Applied to fixed effects θ and random effects ηᵢ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6"/>
          <p:cNvSpPr/>
          <p:nvPr/>
        </p:nvSpPr>
        <p:spPr>
          <a:xfrm>
            <a:off x="9499402" y="5062538"/>
            <a:ext cx="4096346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438"/>
              </a:lnSpc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Prediction Framework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99403" y="5788969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Cpred(t) = f(θ, ηᵢ, BW, COMED, t)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499403" y="6497689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Rpred(t) = g(θ, ηᵢ, BW, COMED, t)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499403" y="7206407"/>
            <a:ext cx="7805886" cy="725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2813"/>
              </a:lnSpc>
            </a:pPr>
            <a:r>
              <a:rPr lang="en-US" sz="175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Quantum sampling enhances ηᵢ estimation; structural biology remains intact.</a:t>
            </a:r>
            <a:endParaRPr lang="en-US" sz="175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0F26F3-B144-96B7-857C-82DA2F7C4B9D}"/>
              </a:ext>
            </a:extLst>
          </p:cNvPr>
          <p:cNvSpPr txBox="1"/>
          <p:nvPr/>
        </p:nvSpPr>
        <p:spPr>
          <a:xfrm>
            <a:off x="15983024" y="9675587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6864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030" y="590847"/>
            <a:ext cx="16783943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5250"/>
              </a:lnSpc>
            </a:pPr>
            <a:r>
              <a:rPr lang="en-US" sz="418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Comparative Analysis: Quantum-Enhanced vs Classical Framework</a:t>
            </a:r>
            <a:endParaRPr lang="en-US" sz="41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2028" y="2019747"/>
            <a:ext cx="5508873" cy="335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25"/>
              </a:lnSpc>
            </a:pPr>
            <a:r>
              <a:rPr lang="en-US" sz="2063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Fit &amp; Computational Performance</a:t>
            </a:r>
            <a:endParaRPr lang="en-US" sz="20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2030" y="2677718"/>
            <a:ext cx="16783943" cy="3122117"/>
          </a:xfrm>
          <a:prstGeom prst="roundRect">
            <a:avLst>
              <a:gd name="adj" fmla="val 61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61555" y="2687242"/>
            <a:ext cx="16764893" cy="6206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976611" y="2825653"/>
            <a:ext cx="5433417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6849071" y="2825653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Quantum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040219" y="2825653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Classical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15231368" y="2825653"/>
            <a:ext cx="2080320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1555" y="3307855"/>
            <a:ext cx="16764893" cy="6206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76611" y="3446264"/>
            <a:ext cx="5433417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 Log-Likelihood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849071" y="3446264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−1366.81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040219" y="3446264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−8403.60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231368" y="3446264"/>
            <a:ext cx="2080320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6×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61555" y="3928469"/>
            <a:ext cx="16764893" cy="6206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76611" y="4066879"/>
            <a:ext cx="5433417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SAEM Convergence (min)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849071" y="4066879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26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040219" y="4066879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44.7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5231368" y="4066879"/>
            <a:ext cx="2080320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↓42%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61555" y="4549081"/>
            <a:ext cx="16764893" cy="6206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76611" y="4687492"/>
            <a:ext cx="5433417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Runtime (h)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849071" y="4687492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4.47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040219" y="4687492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2.92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5231368" y="4687492"/>
            <a:ext cx="2080320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+53%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61555" y="5169695"/>
            <a:ext cx="16764893" cy="6206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76611" y="5308105"/>
            <a:ext cx="5433417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Memory Usage (MB)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849071" y="5308105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1131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1040219" y="5308105"/>
            <a:ext cx="3752106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869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5231368" y="5308105"/>
            <a:ext cx="2080320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+30%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52030" y="6041530"/>
            <a:ext cx="16783943" cy="27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126"/>
              </a:lnSpc>
            </a:pPr>
            <a:r>
              <a:rPr lang="en-US" sz="1313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Quantum circuit overhead justified by superior fit and parameter estimation efficiency.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52030" y="6638777"/>
            <a:ext cx="3617417" cy="335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625"/>
              </a:lnSpc>
            </a:pPr>
            <a:r>
              <a:rPr lang="en-US" sz="2063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Dose Optimisation Results</a:t>
            </a:r>
            <a:endParaRPr lang="en-US" sz="20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52028" y="7404051"/>
            <a:ext cx="5415558" cy="709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5562"/>
              </a:lnSpc>
            </a:pPr>
            <a:r>
              <a:rPr lang="en-US" sz="5562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33%</a:t>
            </a:r>
            <a:endParaRPr lang="en-US" sz="55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670299" y="8381406"/>
            <a:ext cx="3578870" cy="335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625"/>
              </a:lnSpc>
            </a:pPr>
            <a:r>
              <a:rPr lang="en-US" sz="206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Maximum Dose Reduction</a:t>
            </a:r>
            <a:endParaRPr lang="en-US" sz="20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52028" y="8846047"/>
            <a:ext cx="5415558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Heavy population, 75% target, weekly regimen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436073" y="7404051"/>
            <a:ext cx="5415707" cy="709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5562"/>
              </a:lnSpc>
            </a:pPr>
            <a:r>
              <a:rPr lang="en-US" sz="5562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25%</a:t>
            </a:r>
            <a:endParaRPr lang="en-US" sz="55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548414" y="8381406"/>
            <a:ext cx="3190875" cy="335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625"/>
              </a:lnSpc>
            </a:pPr>
            <a:r>
              <a:rPr lang="en-US" sz="206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Typical Weekly Savings</a:t>
            </a:r>
            <a:endParaRPr lang="en-US" sz="20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436073" y="8846047"/>
            <a:ext cx="5415707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Original population, 90% target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2120266" y="7404051"/>
            <a:ext cx="5415558" cy="709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5562"/>
              </a:lnSpc>
            </a:pPr>
            <a:r>
              <a:rPr lang="en-US" sz="5562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100%</a:t>
            </a:r>
            <a:endParaRPr lang="en-US" sz="55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3485020" y="8381406"/>
            <a:ext cx="2685902" cy="335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625"/>
              </a:lnSpc>
            </a:pPr>
            <a:r>
              <a:rPr lang="en-US" sz="206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Success Rate</a:t>
            </a:r>
            <a:endParaRPr lang="en-US" sz="20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2120266" y="8846047"/>
            <a:ext cx="5415558" cy="343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371600">
              <a:lnSpc>
                <a:spcPts val="2688"/>
              </a:lnSpc>
            </a:pPr>
            <a:r>
              <a:rPr lang="en-US" sz="16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Stable numerical convergence in all scenarios</a:t>
            </a:r>
            <a:endParaRPr lang="en-US" sz="1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752030" y="9431537"/>
            <a:ext cx="16783943" cy="275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126"/>
              </a:lnSpc>
            </a:pPr>
            <a:r>
              <a:rPr lang="en-US" sz="1313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Quantum framework enables greater personalisation via enhanced body weight and comedication sensitivity.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C08994-6E8D-478E-D611-0B37E8F0E410}"/>
              </a:ext>
            </a:extLst>
          </p:cNvPr>
          <p:cNvSpPr txBox="1"/>
          <p:nvPr/>
        </p:nvSpPr>
        <p:spPr>
          <a:xfrm>
            <a:off x="15983024" y="9675587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3897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7017" y="696964"/>
            <a:ext cx="9247883" cy="79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6188"/>
              </a:lnSpc>
            </a:pPr>
            <a:r>
              <a:rPr lang="en-US" sz="493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Results &amp; Diagnostic Metrics</a:t>
            </a:r>
            <a:endParaRPr lang="en-US" sz="4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7017" y="1995933"/>
            <a:ext cx="16513970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evaluation via pharmacological outcomes and computational diagnostics: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7018" y="2686349"/>
            <a:ext cx="253454" cy="316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87016" y="3088332"/>
            <a:ext cx="8130183" cy="28575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887018" y="3272137"/>
            <a:ext cx="4906566" cy="39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063"/>
              </a:lnSpc>
            </a:pPr>
            <a:r>
              <a:rPr lang="en-US" sz="243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Log-Likelihood &amp; Convergence</a:t>
            </a:r>
            <a:endParaRPr lang="en-US" sz="24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887016" y="3820121"/>
            <a:ext cx="8130183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SAEM trajectory with burn-in marked; quantum method achieves superior plateau.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6"/>
          <p:cNvSpPr/>
          <p:nvPr/>
        </p:nvSpPr>
        <p:spPr>
          <a:xfrm>
            <a:off x="9270655" y="2686349"/>
            <a:ext cx="253454" cy="316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270653" y="3088332"/>
            <a:ext cx="8130332" cy="28575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70653" y="3272137"/>
            <a:ext cx="5718423" cy="39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063"/>
              </a:lnSpc>
            </a:pPr>
            <a:r>
              <a:rPr lang="en-US" sz="243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Parameter Estimates &amp; Uncertainty</a:t>
            </a:r>
            <a:endParaRPr lang="en-US" sz="24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270653" y="3820121"/>
            <a:ext cx="8130332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Population parameters (CL, V1, Q, V2, KA, KE0, IMAX, IC50, KIN, KOUT) with standard errors.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87018" y="5074445"/>
            <a:ext cx="253454" cy="316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87016" y="5476430"/>
            <a:ext cx="8130183" cy="28575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87016" y="5660233"/>
            <a:ext cx="4404123" cy="39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063"/>
              </a:lnSpc>
            </a:pPr>
            <a:r>
              <a:rPr lang="en-US" sz="243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Inter-Individual Variability</a:t>
            </a:r>
            <a:endParaRPr lang="en-US" sz="24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87016" y="6208217"/>
            <a:ext cx="8130183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Correlation matrices (Ω) reveal parameter relationships and covariance structure.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270655" y="5074445"/>
            <a:ext cx="253454" cy="316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9270653" y="5476430"/>
            <a:ext cx="8130332" cy="28575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270655" y="5660233"/>
            <a:ext cx="3168254" cy="39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063"/>
              </a:lnSpc>
            </a:pPr>
            <a:r>
              <a:rPr lang="en-US" sz="243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Residual Analysis</a:t>
            </a:r>
            <a:endParaRPr lang="en-US" sz="24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270653" y="6208217"/>
            <a:ext cx="8130332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Log-normal (PK) and proportional (PD) error structures validate model adequacy.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87018" y="7462541"/>
            <a:ext cx="253454" cy="316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87016" y="7864526"/>
            <a:ext cx="8130183" cy="28575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87016" y="8048329"/>
            <a:ext cx="5616477" cy="39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063"/>
              </a:lnSpc>
            </a:pPr>
            <a:r>
              <a:rPr lang="en-US" sz="243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Dose-Response &amp; Covariate Effects</a:t>
            </a:r>
            <a:endParaRPr lang="en-US" sz="24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87016" y="8596314"/>
            <a:ext cx="8130183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Surface plots and bar charts quantify efficacy, body weight sensitivity, and comedication impact.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270655" y="7462541"/>
            <a:ext cx="253454" cy="316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06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9270653" y="7864526"/>
            <a:ext cx="8130332" cy="28575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270653" y="8048329"/>
            <a:ext cx="4614714" cy="39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063"/>
              </a:lnSpc>
            </a:pPr>
            <a:r>
              <a:rPr lang="en-US" sz="243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Computational Performance</a:t>
            </a:r>
            <a:endParaRPr lang="en-US" sz="24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270653" y="8596314"/>
            <a:ext cx="8130332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188"/>
              </a:lnSpc>
            </a:pPr>
            <a:r>
              <a:rPr lang="en-US" sz="193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ODE evaluations, cache hits, memory usage, and runtime confirm scalability.</a:t>
            </a:r>
            <a:endParaRPr lang="en-US" sz="19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0FDF77-8AA9-E461-E71D-4EA28604FA3C}"/>
              </a:ext>
            </a:extLst>
          </p:cNvPr>
          <p:cNvSpPr txBox="1"/>
          <p:nvPr/>
        </p:nvSpPr>
        <p:spPr>
          <a:xfrm>
            <a:off x="15983024" y="9675587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7252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D8ED2A6-5E94-2E7A-AFAD-8A6E870A3E66}"/>
              </a:ext>
            </a:extLst>
          </p:cNvPr>
          <p:cNvSpPr/>
          <p:nvPr/>
        </p:nvSpPr>
        <p:spPr>
          <a:xfrm>
            <a:off x="887017" y="696964"/>
            <a:ext cx="9247883" cy="79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6188"/>
              </a:lnSpc>
            </a:pPr>
            <a:r>
              <a:rPr lang="en-US" sz="493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Plots and Charts</a:t>
            </a:r>
            <a:endParaRPr lang="en-US" sz="493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A3282-8060-4360-0D12-0B4E6C3095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485" b="68497"/>
          <a:stretch>
            <a:fillRect/>
          </a:stretch>
        </p:blipFill>
        <p:spPr>
          <a:xfrm>
            <a:off x="414069" y="1902758"/>
            <a:ext cx="4319298" cy="324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27F57-DED1-D7C5-6AFD-06862BD7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5" t="-3530" b="66667"/>
          <a:stretch>
            <a:fillRect/>
          </a:stretch>
        </p:blipFill>
        <p:spPr>
          <a:xfrm>
            <a:off x="5190563" y="1532966"/>
            <a:ext cx="4319298" cy="3792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FB8F02-2C88-D363-FC77-F47D8A73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796" t="66275" r="1"/>
          <a:stretch>
            <a:fillRect/>
          </a:stretch>
        </p:blipFill>
        <p:spPr>
          <a:xfrm>
            <a:off x="1" y="5738768"/>
            <a:ext cx="13248143" cy="3469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1DB90-2CE4-4AFE-AE0A-17CF68F42EC0}"/>
              </a:ext>
            </a:extLst>
          </p:cNvPr>
          <p:cNvSpPr txBox="1"/>
          <p:nvPr/>
        </p:nvSpPr>
        <p:spPr>
          <a:xfrm>
            <a:off x="15983024" y="9675587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5003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dots on a black background&#10;&#10;AI-generated content may be incorrect.">
            <a:extLst>
              <a:ext uri="{FF2B5EF4-FFF2-40B4-BE49-F238E27FC236}">
                <a16:creationId xmlns:a16="http://schemas.microsoft.com/office/drawing/2014/main" id="{B80B3F8B-C8D3-CD93-CC7F-C71E3A77D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4" b="69130"/>
          <a:stretch>
            <a:fillRect/>
          </a:stretch>
        </p:blipFill>
        <p:spPr>
          <a:xfrm>
            <a:off x="12699055" y="7111420"/>
            <a:ext cx="5607995" cy="31755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220" y="1120917"/>
            <a:ext cx="18362086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Quantum Innovation Challenge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9249" y="2320101"/>
            <a:ext cx="5658021" cy="24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4"/>
              </a:lnSpc>
            </a:pPr>
            <a:r>
              <a:rPr lang="en-US" sz="3200" spc="252" dirty="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quantum-challenge.eu</a:t>
            </a:r>
          </a:p>
        </p:txBody>
      </p:sp>
      <p:pic>
        <p:nvPicPr>
          <p:cNvPr id="20" name="better quality">
            <a:hlinkClick r:id="" action="ppaction://media"/>
            <a:extLst>
              <a:ext uri="{FF2B5EF4-FFF2-40B4-BE49-F238E27FC236}">
                <a16:creationId xmlns:a16="http://schemas.microsoft.com/office/drawing/2014/main" id="{8E071040-59D7-1123-A2A7-296D7C548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187597"/>
            <a:ext cx="2599013" cy="2573075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281F50F2-9921-05D0-9F8E-FE1627918879}"/>
              </a:ext>
            </a:extLst>
          </p:cNvPr>
          <p:cNvSpPr txBox="1"/>
          <p:nvPr/>
        </p:nvSpPr>
        <p:spPr>
          <a:xfrm>
            <a:off x="747216" y="3693992"/>
            <a:ext cx="17540784" cy="4663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u="sng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Team </a:t>
            </a:r>
            <a:r>
              <a:rPr lang="en-US" sz="5400" b="1" u="sng" dirty="0" err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EntagledAngle</a:t>
            </a:r>
            <a:endParaRPr lang="en-US" sz="5400" b="1" u="sng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Nandan Patel &amp; </a:t>
            </a:r>
            <a:r>
              <a:rPr lang="en-US" sz="5400" b="1" dirty="0" err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Isshaan</a:t>
            </a: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Singh</a:t>
            </a: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en-US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Vellore Institute of Technology, </a:t>
            </a:r>
          </a:p>
          <a:p>
            <a:pPr algn="ctr">
              <a:lnSpc>
                <a:spcPts val="6125"/>
              </a:lnSpc>
            </a:pPr>
            <a:r>
              <a:rPr lang="en-US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Chennai, India</a:t>
            </a:r>
          </a:p>
        </p:txBody>
      </p:sp>
    </p:spTree>
    <p:extLst>
      <p:ext uri="{BB962C8B-B14F-4D97-AF65-F5344CB8AC3E}">
        <p14:creationId xmlns:p14="http://schemas.microsoft.com/office/powerpoint/2010/main" val="265638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173" y="1329185"/>
            <a:ext cx="16114961" cy="808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6312"/>
              </a:lnSpc>
            </a:pPr>
            <a:r>
              <a:rPr lang="en-US" sz="5063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Work: Quantum Hamiltonian Monte Carlo</a:t>
            </a:r>
            <a:endParaRPr lang="en-US" sz="50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905174" y="2578579"/>
            <a:ext cx="16477655" cy="827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251"/>
              </a:lnSpc>
            </a:pPr>
            <a:r>
              <a:rPr lang="en-US" sz="2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Motivation: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Whilst VQC-based sampling successfully models stochastic PK/PD dynamics, Hamiltonian Monte Carlo (HMC) offers a physically intuitive and quantum-native alternative—directly sampling from the posterior via Hamiltonian evolution.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905172" y="3869830"/>
            <a:ext cx="3232845" cy="40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3125"/>
              </a:lnSpc>
            </a:pPr>
            <a:r>
              <a:rPr lang="en-US" sz="2501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Principle</a:t>
            </a:r>
            <a:endParaRPr lang="en-US" sz="250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5024" y="4429573"/>
            <a:ext cx="16477655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2562"/>
              </a:lnSpc>
            </a:pPr>
            <a:r>
              <a:rPr lang="en-US" sz="1625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HMC augments parameter space θ with auxiliary momentum p and simulates Hamiltonian dynamics: H(θ, p) = U(θ) + K(p), where U(θ) = −log P(θ|data) is the potential energy and K(p) = ½pTM−1p is the kinetic energy.</a:t>
            </a:r>
            <a:endParaRPr lang="en-US" sz="16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Shape 4"/>
          <p:cNvSpPr/>
          <p:nvPr/>
        </p:nvSpPr>
        <p:spPr>
          <a:xfrm>
            <a:off x="905174" y="5614542"/>
            <a:ext cx="5320160" cy="2721471"/>
          </a:xfrm>
          <a:prstGeom prst="roundRect">
            <a:avLst>
              <a:gd name="adj" fmla="val 22808"/>
            </a:avLst>
          </a:prstGeom>
          <a:solidFill>
            <a:srgbClr val="E8F3E8"/>
          </a:solidFill>
          <a:ln/>
        </p:spPr>
        <p:txBody>
          <a:bodyPr/>
          <a:lstStyle/>
          <a:p>
            <a:pPr defTabSz="1371600"/>
            <a:endParaRPr lang="en-DK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63689" y="5873055"/>
            <a:ext cx="4803131" cy="808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125"/>
              </a:lnSpc>
            </a:pPr>
            <a:r>
              <a:rPr lang="en-US" sz="2501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Quantum Native Implementation</a:t>
            </a:r>
            <a:endParaRPr lang="en-US" sz="250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63689" y="6836273"/>
            <a:ext cx="4803131" cy="1241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251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Quantum hardware naturally executes Hamiltonian evolution e−iHt via unitary propagation.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05174" y="9124364"/>
            <a:ext cx="16477655" cy="33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1371600">
              <a:lnSpc>
                <a:spcPts val="2562"/>
              </a:lnSpc>
            </a:pPr>
            <a:r>
              <a:rPr lang="en-US" sz="1625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outcome:</a:t>
            </a:r>
            <a:r>
              <a:rPr lang="en-US" sz="1625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Improved sampling efficiency and richer uncertainty quantification for population-level PK/PD inference.</a:t>
            </a:r>
            <a:endParaRPr lang="en-US" sz="162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50" name="Picture 2" descr="Learning Hamiltonian Monte Carlo ...">
            <a:extLst>
              <a:ext uri="{FF2B5EF4-FFF2-40B4-BE49-F238E27FC236}">
                <a16:creationId xmlns:a16="http://schemas.microsoft.com/office/drawing/2014/main" id="{ED1A5C05-14C4-B200-0EB1-28AC6609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77" y="5195442"/>
            <a:ext cx="4446395" cy="337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miltonian and Langevin Monte Carlo ...">
            <a:extLst>
              <a:ext uri="{FF2B5EF4-FFF2-40B4-BE49-F238E27FC236}">
                <a16:creationId xmlns:a16="http://schemas.microsoft.com/office/drawing/2014/main" id="{461BD09B-DA58-CEE0-99D7-5A88A78AB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043" y="5129715"/>
            <a:ext cx="4699091" cy="344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481DC-CB4C-E5A3-9FB7-7BD2B808579F}"/>
              </a:ext>
            </a:extLst>
          </p:cNvPr>
          <p:cNvSpPr txBox="1"/>
          <p:nvPr/>
        </p:nvSpPr>
        <p:spPr>
          <a:xfrm>
            <a:off x="15983024" y="9675587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43323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5;p19">
            <a:extLst>
              <a:ext uri="{FF2B5EF4-FFF2-40B4-BE49-F238E27FC236}">
                <a16:creationId xmlns:a16="http://schemas.microsoft.com/office/drawing/2014/main" id="{F12B5397-6A94-D8B5-EDC0-47416734097C}"/>
              </a:ext>
            </a:extLst>
          </p:cNvPr>
          <p:cNvSpPr txBox="1">
            <a:spLocks/>
          </p:cNvSpPr>
          <p:nvPr/>
        </p:nvSpPr>
        <p:spPr>
          <a:xfrm>
            <a:off x="1938845" y="969840"/>
            <a:ext cx="10297980" cy="669000"/>
          </a:xfrm>
          <a:prstGeom prst="rect">
            <a:avLst/>
          </a:prstGeom>
        </p:spPr>
        <p:txBody>
          <a:bodyPr spcFirstLastPara="1" wrap="square" lIns="114282" tIns="114282" rIns="114282" bIns="114282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371600">
              <a:spcBef>
                <a:spcPts val="0"/>
              </a:spcBef>
            </a:pPr>
            <a:r>
              <a:rPr lang="en-IN" sz="3750" b="1" dirty="0">
                <a:solidFill>
                  <a:srgbClr val="0070C0"/>
                </a:solidFill>
                <a:latin typeface="Raleway" pitchFamily="2" charset="0"/>
              </a:rPr>
              <a:t>Team Presentation </a:t>
            </a:r>
          </a:p>
        </p:txBody>
      </p:sp>
      <p:pic>
        <p:nvPicPr>
          <p:cNvPr id="1026" name="Picture 2" descr="Nandan Patel">
            <a:extLst>
              <a:ext uri="{FF2B5EF4-FFF2-40B4-BE49-F238E27FC236}">
                <a16:creationId xmlns:a16="http://schemas.microsoft.com/office/drawing/2014/main" id="{F747C654-F593-AA4D-374F-E0DF74A2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35" y="256054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shaan Singh">
            <a:extLst>
              <a:ext uri="{FF2B5EF4-FFF2-40B4-BE49-F238E27FC236}">
                <a16:creationId xmlns:a16="http://schemas.microsoft.com/office/drawing/2014/main" id="{F8BC661C-3347-CC9A-B431-A1EEBD0C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75" y="256054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ena Monica">
            <a:extLst>
              <a:ext uri="{FF2B5EF4-FFF2-40B4-BE49-F238E27FC236}">
                <a16:creationId xmlns:a16="http://schemas.microsoft.com/office/drawing/2014/main" id="{1DBDFE7D-01A0-F077-7BCA-E0468E1F7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480" y="257399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345986-77FB-4528-B47B-7477E52A6BF7}"/>
              </a:ext>
            </a:extLst>
          </p:cNvPr>
          <p:cNvSpPr txBox="1"/>
          <p:nvPr/>
        </p:nvSpPr>
        <p:spPr>
          <a:xfrm>
            <a:off x="1775012" y="7599381"/>
            <a:ext cx="293907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en-IN" sz="2250" dirty="0" err="1">
                <a:solidFill>
                  <a:prstClr val="black"/>
                </a:solidFill>
                <a:latin typeface="Calibri" panose="020F0502020204030204"/>
              </a:rPr>
              <a:t>Isshaan</a:t>
            </a:r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 Singh - MBZUAI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664C-1816-5639-70DE-428DC492FDBF}"/>
              </a:ext>
            </a:extLst>
          </p:cNvPr>
          <p:cNvSpPr txBox="1"/>
          <p:nvPr/>
        </p:nvSpPr>
        <p:spPr>
          <a:xfrm>
            <a:off x="12705929" y="7529468"/>
            <a:ext cx="49516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Dr. Reena Monica – VIT Chennai</a:t>
            </a:r>
          </a:p>
          <a:p>
            <a:pPr defTabSz="1371600"/>
            <a:endParaRPr lang="en-IN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32" name="Picture 8">
            <a:hlinkClick r:id="rId5"/>
            <a:extLst>
              <a:ext uri="{FF2B5EF4-FFF2-40B4-BE49-F238E27FC236}">
                <a16:creationId xmlns:a16="http://schemas.microsoft.com/office/drawing/2014/main" id="{467409B4-06D7-A659-69AB-13199242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121" y="8337382"/>
            <a:ext cx="1089212" cy="108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hlinkClick r:id="rId7"/>
            <a:extLst>
              <a:ext uri="{FF2B5EF4-FFF2-40B4-BE49-F238E27FC236}">
                <a16:creationId xmlns:a16="http://schemas.microsoft.com/office/drawing/2014/main" id="{81E502E9-115D-C7B3-EBF1-823EF164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238" y="8337383"/>
            <a:ext cx="1089212" cy="108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1163EF-7C76-9B09-54F5-B77702E0A692}"/>
              </a:ext>
            </a:extLst>
          </p:cNvPr>
          <p:cNvSpPr txBox="1"/>
          <p:nvPr/>
        </p:nvSpPr>
        <p:spPr>
          <a:xfrm>
            <a:off x="8245076" y="7603404"/>
            <a:ext cx="246977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Nandan Patel - BQP</a:t>
            </a:r>
          </a:p>
        </p:txBody>
      </p:sp>
      <p:pic>
        <p:nvPicPr>
          <p:cNvPr id="8" name="Picture 8">
            <a:hlinkClick r:id="rId8"/>
            <a:extLst>
              <a:ext uri="{FF2B5EF4-FFF2-40B4-BE49-F238E27FC236}">
                <a16:creationId xmlns:a16="http://schemas.microsoft.com/office/drawing/2014/main" id="{E8E1CE66-FDE0-26A7-8516-46D99C0A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615" y="8337383"/>
            <a:ext cx="1089212" cy="108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B36308-1A90-4879-80EB-119A4254E92B}"/>
              </a:ext>
            </a:extLst>
          </p:cNvPr>
          <p:cNvSpPr txBox="1"/>
          <p:nvPr/>
        </p:nvSpPr>
        <p:spPr>
          <a:xfrm>
            <a:off x="15983024" y="9675587"/>
            <a:ext cx="2237739" cy="4385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250" dirty="0">
                <a:solidFill>
                  <a:prstClr val="black"/>
                </a:solidFill>
                <a:latin typeface="Calibri" panose="020F050202020403020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7252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dots on a black background&#10;&#10;AI-generated content may be incorrect.">
            <a:extLst>
              <a:ext uri="{FF2B5EF4-FFF2-40B4-BE49-F238E27FC236}">
                <a16:creationId xmlns:a16="http://schemas.microsoft.com/office/drawing/2014/main" id="{B80B3F8B-C8D3-CD93-CC7F-C71E3A77D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4" b="69130"/>
          <a:stretch>
            <a:fillRect/>
          </a:stretch>
        </p:blipFill>
        <p:spPr>
          <a:xfrm>
            <a:off x="12699055" y="7111420"/>
            <a:ext cx="5607995" cy="31755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220" y="1120917"/>
            <a:ext cx="18362086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Quantum Innovation Challenge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9249" y="2320101"/>
            <a:ext cx="5658021" cy="24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4"/>
              </a:lnSpc>
            </a:pPr>
            <a:r>
              <a:rPr lang="en-US" sz="3200" spc="252" dirty="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quantum-challenge.eu</a:t>
            </a:r>
          </a:p>
        </p:txBody>
      </p:sp>
      <p:pic>
        <p:nvPicPr>
          <p:cNvPr id="20" name="better quality">
            <a:hlinkClick r:id="" action="ppaction://media"/>
            <a:extLst>
              <a:ext uri="{FF2B5EF4-FFF2-40B4-BE49-F238E27FC236}">
                <a16:creationId xmlns:a16="http://schemas.microsoft.com/office/drawing/2014/main" id="{8E071040-59D7-1123-A2A7-296D7C548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187597"/>
            <a:ext cx="2599013" cy="2573075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281F50F2-9921-05D0-9F8E-FE1627918879}"/>
              </a:ext>
            </a:extLst>
          </p:cNvPr>
          <p:cNvSpPr txBox="1"/>
          <p:nvPr/>
        </p:nvSpPr>
        <p:spPr>
          <a:xfrm>
            <a:off x="747216" y="3693992"/>
            <a:ext cx="17540784" cy="5445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u="sng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Team </a:t>
            </a:r>
            <a:r>
              <a:rPr lang="en-US" sz="5400" b="1" u="sng" dirty="0" err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LoCo</a:t>
            </a:r>
            <a:r>
              <a:rPr lang="en-US" sz="5400" b="1" u="sng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Quantum</a:t>
            </a: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Dr. Zhuo Cao &amp; Ran Xue</a:t>
            </a: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de-DE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Forschungszentrum Jülich, </a:t>
            </a:r>
          </a:p>
          <a:p>
            <a:pPr algn="ctr">
              <a:lnSpc>
                <a:spcPts val="6125"/>
              </a:lnSpc>
            </a:pPr>
            <a:r>
              <a:rPr lang="de-DE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RWTH Aachen University</a:t>
            </a:r>
          </a:p>
          <a:p>
            <a:pPr algn="ctr">
              <a:lnSpc>
                <a:spcPts val="6125"/>
              </a:lnSpc>
            </a:pPr>
            <a:r>
              <a:rPr lang="en-US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367730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125980"/>
            <a:ext cx="15773400" cy="6035040"/>
          </a:xfrm>
        </p:spPr>
        <p:txBody>
          <a:bodyPr rtlCol="0"/>
          <a:lstStyle/>
          <a:p>
            <a:pPr rtl="0"/>
            <a:r>
              <a:rPr lang="de" dirty="0"/>
              <a:t>Quantum inspired Trajectory Flow matching (QTFM)</a:t>
            </a: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8534402"/>
            <a:ext cx="13716000" cy="1066800"/>
          </a:xfr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de" dirty="0"/>
              <a:t>LoCo Quantum Team</a:t>
            </a:r>
          </a:p>
          <a:p>
            <a:pPr rtl="0"/>
            <a:r>
              <a:rPr lang="de-DE" cap="none" dirty="0"/>
              <a:t>Ran Xue, Zhuo Cao, Mira Sharma and Zhongyi Jiang</a:t>
            </a:r>
            <a:endParaRPr lang="de" cap="none" dirty="0"/>
          </a:p>
          <a:p>
            <a:pPr rtl="0"/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1645920"/>
            <a:ext cx="6172200" cy="3429000"/>
          </a:xfrm>
        </p:spPr>
        <p:txBody>
          <a:bodyPr rtlCol="0"/>
          <a:lstStyle/>
          <a:p>
            <a:pPr rtl="0"/>
            <a:r>
              <a:rPr lang="de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5349240"/>
            <a:ext cx="6172200" cy="3977640"/>
          </a:xfr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de" dirty="0"/>
              <a:t>PK/PD Problem</a:t>
            </a:r>
          </a:p>
          <a:p>
            <a:pPr rtl="0"/>
            <a:r>
              <a:rPr lang="de" dirty="0"/>
              <a:t>Trajectory Flow matching</a:t>
            </a:r>
          </a:p>
          <a:p>
            <a:pPr rtl="0"/>
            <a:r>
              <a:rPr lang="de" dirty="0"/>
              <a:t>Quantum inspired TFM</a:t>
            </a:r>
          </a:p>
          <a:p>
            <a:pPr rtl="0"/>
            <a:r>
              <a:rPr lang="de" dirty="0"/>
              <a:t>Results &amp; Outlook</a:t>
            </a:r>
          </a:p>
          <a:p>
            <a:pPr rtl="0"/>
            <a:r>
              <a:rPr lang="de" dirty="0"/>
              <a:t>Our Team</a:t>
            </a:r>
          </a:p>
        </p:txBody>
      </p:sp>
      <p:pic>
        <p:nvPicPr>
          <p:cNvPr id="8" name="Bildplatzhalter 7" descr="Pipette zur Diffusion von Farbstoffen in Flaschen">
            <a:extLst>
              <a:ext uri="{FF2B5EF4-FFF2-40B4-BE49-F238E27FC236}">
                <a16:creationId xmlns:a16="http://schemas.microsoft.com/office/drawing/2014/main" id="{9DA934D8-2609-4227-78DF-CF8F07A2F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97"/>
          <a:stretch/>
        </p:blipFill>
        <p:spPr>
          <a:xfrm>
            <a:off x="8531352" y="2153412"/>
            <a:ext cx="8846820" cy="59664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76F6-FF0F-D21A-E3D6-9B5D27369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371600"/>
            <a:fld id="{75DF2D63-3FF5-D547-96B9-BE9CCD1ABA58}" type="slidenum">
              <a:rPr lang="en-US">
                <a:solidFill>
                  <a:srgbClr val="96D3ED"/>
                </a:solidFill>
              </a:rPr>
              <a:pPr defTabSz="1371600"/>
              <a:t>24</a:t>
            </a:fld>
            <a:endParaRPr lang="en-US" dirty="0">
              <a:solidFill>
                <a:srgbClr val="96D3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4046220"/>
            <a:ext cx="8513499" cy="3909060"/>
          </a:xfrm>
          <a:noFill/>
        </p:spPr>
        <p:txBody>
          <a:bodyPr rtlCol="0" anchor="ctr" anchorCtr="0">
            <a:noAutofit/>
          </a:bodyPr>
          <a:lstStyle/>
          <a:p>
            <a:pPr rtl="0"/>
            <a:r>
              <a:rPr lang="de" dirty="0"/>
              <a:t>Pk/PD Problem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8758010"/>
            <a:ext cx="15773400" cy="685800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de" sz="4200" dirty="0"/>
              <a:t>A dynamical system to be understood with limited clinical data.</a:t>
            </a:r>
          </a:p>
        </p:txBody>
      </p:sp>
      <p:pic>
        <p:nvPicPr>
          <p:cNvPr id="10" name="Bildplatzhalter 9" descr="Nahaufnahme von Blasen">
            <a:extLst>
              <a:ext uri="{FF2B5EF4-FFF2-40B4-BE49-F238E27FC236}">
                <a16:creationId xmlns:a16="http://schemas.microsoft.com/office/drawing/2014/main" id="{99058E17-80B3-F3F9-AF6A-0518C39D94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3" r="83"/>
          <a:stretch/>
        </p:blipFill>
        <p:spPr>
          <a:xfrm>
            <a:off x="0" y="0"/>
            <a:ext cx="18283428" cy="3552444"/>
          </a:xfrm>
        </p:spPr>
      </p:pic>
      <p:pic>
        <p:nvPicPr>
          <p:cNvPr id="2050" name="Picture 2" descr="2 – Pharmacokinetic and Pharmacodynamic Modelling in Anaesthesia |  Anesthesia Key">
            <a:extLst>
              <a:ext uri="{FF2B5EF4-FFF2-40B4-BE49-F238E27FC236}">
                <a16:creationId xmlns:a16="http://schemas.microsoft.com/office/drawing/2014/main" id="{34FCCA25-BA49-A12C-6EBD-B6B918DE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714" y="3737266"/>
            <a:ext cx="7298415" cy="452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612" y="1714500"/>
            <a:ext cx="15361920" cy="3429000"/>
          </a:xfrm>
          <a:noFill/>
        </p:spPr>
        <p:txBody>
          <a:bodyPr rtlCol="0" anchor="b" anchorCtr="0"/>
          <a:lstStyle/>
          <a:p>
            <a:pPr rtl="0"/>
            <a:r>
              <a:rPr lang="de" dirty="0"/>
              <a:t>Our Approach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3532" y="5705856"/>
            <a:ext cx="12070080" cy="1371600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de" sz="4200" dirty="0"/>
              <a:t>Quantum inspired - trajectory flow matching (TFM)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B68D5EC-CE5B-7827-6224-9BEEAB79DD5B}"/>
              </a:ext>
            </a:extLst>
          </p:cNvPr>
          <p:cNvSpPr/>
          <p:nvPr/>
        </p:nvSpPr>
        <p:spPr>
          <a:xfrm>
            <a:off x="1947672" y="2743200"/>
            <a:ext cx="4800600" cy="4800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de-DE" sz="2700">
              <a:solidFill>
                <a:srgbClr val="FFFFFF"/>
              </a:solidFill>
              <a:latin typeface="Daytona Condensed Ligh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144" y="1645920"/>
            <a:ext cx="9326880" cy="2743200"/>
          </a:xfrm>
          <a:noFill/>
        </p:spPr>
        <p:txBody>
          <a:bodyPr rtlCol="0"/>
          <a:lstStyle/>
          <a:p>
            <a:pPr rtl="0"/>
            <a:r>
              <a:rPr lang="de" dirty="0"/>
              <a:t>WhY TFM?</a:t>
            </a:r>
          </a:p>
        </p:txBody>
      </p:sp>
      <p:pic>
        <p:nvPicPr>
          <p:cNvPr id="16" name="Bildplatzhalter 15" descr="Upward trend with solid fill">
            <a:extLst>
              <a:ext uri="{FF2B5EF4-FFF2-40B4-BE49-F238E27FC236}">
                <a16:creationId xmlns:a16="http://schemas.microsoft.com/office/drawing/2014/main" id="{363B2CE7-DE69-D368-9719-08D0C83A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1383" y="3166911"/>
            <a:ext cx="3953178" cy="3953178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144" y="2524793"/>
            <a:ext cx="9326880" cy="6733508"/>
          </a:xfrm>
          <a:noFill/>
        </p:spPr>
        <p:txBody>
          <a:bodyPr rtlCol="0"/>
          <a:lstStyle/>
          <a:p>
            <a:pPr rtl="0"/>
            <a:r>
              <a:rPr lang="de-DE" altLang="zh-CN" dirty="0"/>
              <a:t>Motivation:</a:t>
            </a:r>
            <a:r>
              <a:rPr lang="zh-CN" altLang="de-DE" dirty="0"/>
              <a:t> </a:t>
            </a:r>
            <a:endParaRPr lang="de-DE" altLang="zh-CN" dirty="0"/>
          </a:p>
          <a:p>
            <a:pPr lvl="1"/>
            <a:r>
              <a:rPr lang="de-DE" dirty="0"/>
              <a:t>Clinical data (i.e. time-series of bio-marker) = </a:t>
            </a:r>
            <a:r>
              <a:rPr lang="de-DE" b="1" dirty="0"/>
              <a:t>irregular, limited, noisy.</a:t>
            </a:r>
          </a:p>
          <a:p>
            <a:pPr lvl="1"/>
            <a:r>
              <a:rPr lang="de-DE" dirty="0"/>
              <a:t>Conventional models (RNN, neural ODE/SDE) struggle with irregular sampling and simulations overhead.</a:t>
            </a:r>
          </a:p>
          <a:p>
            <a:r>
              <a:rPr lang="de-DE" dirty="0"/>
              <a:t>Core idea:</a:t>
            </a:r>
          </a:p>
          <a:p>
            <a:pPr lvl="1"/>
            <a:r>
              <a:rPr lang="de-DE" dirty="0"/>
              <a:t>TFM learns a </a:t>
            </a:r>
            <a:r>
              <a:rPr lang="de-DE" b="1" dirty="0"/>
              <a:t>continuous time-flow field</a:t>
            </a:r>
            <a:r>
              <a:rPr lang="de-DE" dirty="0"/>
              <a:t> from the patient trajectories (</a:t>
            </a:r>
            <a:r>
              <a:rPr lang="de" dirty="0"/>
              <a:t>irregularly sampled data</a:t>
            </a:r>
            <a:r>
              <a:rPr lang="de-DE" dirty="0"/>
              <a:t>).</a:t>
            </a:r>
          </a:p>
          <a:p>
            <a:pPr lvl="1"/>
            <a:r>
              <a:rPr lang="de-DE" dirty="0"/>
              <a:t>Training process is </a:t>
            </a:r>
            <a:r>
              <a:rPr lang="de-DE" b="1" dirty="0"/>
              <a:t>simlutation-free</a:t>
            </a:r>
            <a:r>
              <a:rPr lang="de-DE" dirty="0"/>
              <a:t> i.e. no need of back-propagation.</a:t>
            </a:r>
          </a:p>
          <a:p>
            <a:pPr lvl="1"/>
            <a:r>
              <a:rPr lang="en-US" dirty="0"/>
              <a:t>The learned flow field (i.e. how bio-markers evolve over time)</a:t>
            </a:r>
            <a:r>
              <a:rPr lang="de" dirty="0"/>
              <a:t> enables continuous-time inference.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9584-AAB3-CB2C-4B94-7E672C6853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371600"/>
            <a:fld id="{75DF2D63-3FF5-D547-96B9-BE9CCD1ABA58}" type="slidenum">
              <a:rPr lang="en-US">
                <a:solidFill>
                  <a:srgbClr val="96D3ED"/>
                </a:solidFill>
              </a:rPr>
              <a:pPr defTabSz="1371600"/>
              <a:t>27</a:t>
            </a:fld>
            <a:endParaRPr lang="en-US" dirty="0">
              <a:solidFill>
                <a:srgbClr val="96D3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6F86E9-86DE-437F-AB03-13C9924E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TFM Model Instance</a:t>
            </a:r>
          </a:p>
        </p:txBody>
      </p:sp>
      <p:pic>
        <p:nvPicPr>
          <p:cNvPr id="3" name="Picture Placeholder 2" descr="A diagram of a graph&#10;&#10;AI-generated content may be incorrect.">
            <a:extLst>
              <a:ext uri="{FF2B5EF4-FFF2-40B4-BE49-F238E27FC236}">
                <a16:creationId xmlns:a16="http://schemas.microsoft.com/office/drawing/2014/main" id="{27544B88-A7D9-EA88-6156-2027C8CF3C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clrChange>
              <a:clrFrom>
                <a:srgbClr val="F8F6F6"/>
              </a:clrFrom>
              <a:clrTo>
                <a:srgbClr val="F8F6F6">
                  <a:alpha val="0"/>
                </a:srgbClr>
              </a:clrTo>
            </a:clrChange>
          </a:blip>
          <a:srcRect l="5407" r="1900"/>
          <a:stretch>
            <a:fillRect/>
          </a:stretch>
        </p:blipFill>
        <p:spPr>
          <a:xfrm>
            <a:off x="1920241" y="1371600"/>
            <a:ext cx="6758126" cy="4526280"/>
          </a:xfrm>
          <a:prstGeom prst="homePlate">
            <a:avLst>
              <a:gd name="adj" fmla="val 1145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E9461A-750C-AE76-4AA5-AE6A6F87E6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t"/>
              <a:lstStyle/>
              <a:p>
                <a:r>
                  <a:rPr lang="de-DE" cap="none" dirty="0"/>
                  <a:t>Preditct the instantaneous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cap="none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cap="none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e-DE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cap="none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cap="none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cap="non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cap="none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cap="none" dirty="0"/>
                  <a:t> and future observations.</a:t>
                </a:r>
              </a:p>
              <a:p>
                <a:endParaRPr lang="de-DE" cap="non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E9461A-750C-AE76-4AA5-AE6A6F87E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253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CC1ABD2-F828-4B7B-E170-2B4CA9E20590}"/>
              </a:ext>
            </a:extLst>
          </p:cNvPr>
          <p:cNvSpPr txBox="1"/>
          <p:nvPr/>
        </p:nvSpPr>
        <p:spPr>
          <a:xfrm>
            <a:off x="1920241" y="9381477"/>
            <a:ext cx="7173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de-DE" sz="1650" dirty="0">
                <a:solidFill>
                  <a:srgbClr val="000000"/>
                </a:solidFill>
                <a:latin typeface="Daytona Condensed Light"/>
              </a:rPr>
              <a:t>[1] Xi Z. et al., </a:t>
            </a:r>
            <a:r>
              <a:rPr lang="en-US" sz="1650" dirty="0">
                <a:solidFill>
                  <a:srgbClr val="000000"/>
                </a:solidFill>
                <a:latin typeface="Daytona Condensed Light"/>
              </a:rPr>
              <a:t>Trajectory Flow Matching with Applications to Clinical Time Series Modeling</a:t>
            </a:r>
          </a:p>
          <a:p>
            <a:pPr defTabSz="1371600"/>
            <a:r>
              <a:rPr lang="de-DE" sz="1650" dirty="0">
                <a:solidFill>
                  <a:srgbClr val="000000"/>
                </a:solidFill>
                <a:latin typeface="Daytona Condensed Light"/>
              </a:rPr>
              <a:t>arXiv: 2410.21154v2 (2025)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F8D21-F5AD-92A6-5DF9-CE352049B765}"/>
                  </a:ext>
                </a:extLst>
              </p:cNvPr>
              <p:cNvSpPr txBox="1"/>
              <p:nvPr/>
            </p:nvSpPr>
            <p:spPr>
              <a:xfrm>
                <a:off x="12026393" y="8411981"/>
                <a:ext cx="42330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:r>
                  <a:rPr lang="de-DE" sz="2700" dirty="0">
                    <a:solidFill>
                      <a:srgbClr val="000000"/>
                    </a:solidFill>
                    <a:latin typeface="Daytona Condensed Light"/>
                  </a:rPr>
                  <a:t>The core differential equation:</a:t>
                </a:r>
              </a:p>
              <a:p>
                <a:pPr defTabSz="13716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de-DE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700" dirty="0">
                  <a:solidFill>
                    <a:srgbClr val="000000"/>
                  </a:solidFill>
                  <a:latin typeface="Daytona Condensed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DF8D21-F5AD-92A6-5DF9-CE352049B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393" y="8411981"/>
                <a:ext cx="4233018" cy="923330"/>
              </a:xfrm>
              <a:prstGeom prst="rect">
                <a:avLst/>
              </a:prstGeom>
              <a:blipFill>
                <a:blip r:embed="rId4"/>
                <a:stretch>
                  <a:fillRect l="-2738" t="-596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6E80C90-FBB9-BA4B-2E17-CF2FA294274C}"/>
              </a:ext>
            </a:extLst>
          </p:cNvPr>
          <p:cNvSpPr txBox="1"/>
          <p:nvPr/>
        </p:nvSpPr>
        <p:spPr>
          <a:xfrm>
            <a:off x="10808208" y="2913581"/>
            <a:ext cx="36895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The conventional approach: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904AC-62B0-6478-B228-C19E53FAC447}"/>
              </a:ext>
            </a:extLst>
          </p:cNvPr>
          <p:cNvSpPr txBox="1"/>
          <p:nvPr/>
        </p:nvSpPr>
        <p:spPr>
          <a:xfrm>
            <a:off x="12407698" y="3653225"/>
            <a:ext cx="32621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Linear + SELU activation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4E9607-1F2F-48C3-05E7-F09ADB7F377F}"/>
              </a:ext>
            </a:extLst>
          </p:cNvPr>
          <p:cNvGrpSpPr/>
          <p:nvPr/>
        </p:nvGrpSpPr>
        <p:grpSpPr>
          <a:xfrm>
            <a:off x="10447361" y="4343300"/>
            <a:ext cx="7132947" cy="3391070"/>
            <a:chOff x="6964907" y="2895533"/>
            <a:chExt cx="4755298" cy="2260713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3635C639-C4C5-85C3-16B0-663B62F30BDC}"/>
                </a:ext>
              </a:extLst>
            </p:cNvPr>
            <p:cNvSpPr/>
            <p:nvPr/>
          </p:nvSpPr>
          <p:spPr>
            <a:xfrm rot="5400000">
              <a:off x="9242876" y="2273423"/>
              <a:ext cx="295702" cy="1539922"/>
            </a:xfrm>
            <a:prstGeom prst="leftBrace">
              <a:avLst>
                <a:gd name="adj1" fmla="val 77564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000000"/>
                </a:solidFill>
                <a:latin typeface="Daytona Condensed Light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3F159A-02AC-EAF5-4C82-85F4066DB156}"/>
                </a:ext>
              </a:extLst>
            </p:cNvPr>
            <p:cNvSpPr/>
            <p:nvPr/>
          </p:nvSpPr>
          <p:spPr>
            <a:xfrm>
              <a:off x="8549005" y="3246863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7BE5D7B-FD76-7EB7-4869-F5B57F317B69}"/>
                </a:ext>
              </a:extLst>
            </p:cNvPr>
            <p:cNvSpPr/>
            <p:nvPr/>
          </p:nvSpPr>
          <p:spPr>
            <a:xfrm>
              <a:off x="9968900" y="3246862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9ACD768-04CD-4BA8-555A-56C64205C687}"/>
                </a:ext>
              </a:extLst>
            </p:cNvPr>
            <p:cNvGrpSpPr/>
            <p:nvPr/>
          </p:nvGrpSpPr>
          <p:grpSpPr>
            <a:xfrm>
              <a:off x="6964907" y="3006569"/>
              <a:ext cx="4755298" cy="2149677"/>
              <a:chOff x="6964907" y="3006569"/>
              <a:chExt cx="4755298" cy="214967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FF8EE06-0D81-015C-264D-9AA77217CFE8}"/>
                  </a:ext>
                </a:extLst>
              </p:cNvPr>
              <p:cNvGrpSpPr/>
              <p:nvPr/>
            </p:nvGrpSpPr>
            <p:grpSpPr>
              <a:xfrm>
                <a:off x="6964907" y="3281953"/>
                <a:ext cx="4717576" cy="1874293"/>
                <a:chOff x="6933063" y="2320119"/>
                <a:chExt cx="4717576" cy="1874293"/>
              </a:xfrm>
            </p:grpSpPr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00E93F72-7493-2982-D48B-45EB64077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42162" t="27678" r="19145" b="44018"/>
                <a:stretch>
                  <a:fillRect/>
                </a:stretch>
              </p:blipFill>
              <p:spPr>
                <a:xfrm>
                  <a:off x="6933063" y="2320119"/>
                  <a:ext cx="4717576" cy="1874293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741EB8F-4754-46C8-030D-18839F2CEC60}"/>
                    </a:ext>
                  </a:extLst>
                </p:cNvPr>
                <p:cNvSpPr/>
                <p:nvPr/>
              </p:nvSpPr>
              <p:spPr>
                <a:xfrm>
                  <a:off x="8954000" y="2320119"/>
                  <a:ext cx="809768" cy="173781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r>
                    <a:rPr lang="de-DE" sz="2700" dirty="0">
                      <a:solidFill>
                        <a:srgbClr val="000000"/>
                      </a:solidFill>
                      <a:latin typeface="Daytona Condensed Light"/>
                    </a:rPr>
                    <a:t>Hidden layers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C8C2F9-DEF0-393D-02BA-42F83B6EC13B}"/>
                  </a:ext>
                </a:extLst>
              </p:cNvPr>
              <p:cNvSpPr txBox="1"/>
              <p:nvPr/>
            </p:nvSpPr>
            <p:spPr>
              <a:xfrm>
                <a:off x="7072630" y="3006569"/>
                <a:ext cx="3315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:r>
                  <a:rPr lang="de-DE" sz="2700" b="1" dirty="0">
                    <a:solidFill>
                      <a:srgbClr val="000000"/>
                    </a:solidFill>
                    <a:latin typeface="Daytona Condensed Light"/>
                  </a:rPr>
                  <a:t>IN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80B7C8-D3CD-7C5A-26EA-80CA93ABDCB5}"/>
                  </a:ext>
                </a:extLst>
              </p:cNvPr>
              <p:cNvSpPr txBox="1"/>
              <p:nvPr/>
            </p:nvSpPr>
            <p:spPr>
              <a:xfrm>
                <a:off x="11244434" y="3006569"/>
                <a:ext cx="4757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:r>
                  <a:rPr lang="de-DE" sz="2700" b="1" dirty="0">
                    <a:solidFill>
                      <a:srgbClr val="000000"/>
                    </a:solidFill>
                    <a:latin typeface="Daytona Condensed Light"/>
                  </a:rPr>
                  <a:t>OUT</a:t>
                </a:r>
              </a:p>
            </p:txBody>
          </p:sp>
        </p:grp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882E791-51F1-2481-19AF-32E3C41D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CBD12358-51D2-46B3-9BDE-DF29528B9454}" type="slidenum">
              <a:rPr lang="en-US">
                <a:solidFill>
                  <a:srgbClr val="96D3ED"/>
                </a:solidFill>
              </a:rPr>
              <a:pPr defTabSz="1371600"/>
              <a:t>28</a:t>
            </a:fld>
            <a:endParaRPr lang="en-US" dirty="0">
              <a:solidFill>
                <a:srgbClr val="96D3E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BFC850-F704-E802-B2BD-0E9C212669B7}"/>
                  </a:ext>
                </a:extLst>
              </p:cNvPr>
              <p:cNvSpPr txBox="1"/>
              <p:nvPr/>
            </p:nvSpPr>
            <p:spPr>
              <a:xfrm>
                <a:off x="12216058" y="7734368"/>
                <a:ext cx="3744295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14:m>
                  <m:oMath xmlns:m="http://schemas.openxmlformats.org/officeDocument/2006/math">
                    <m:r>
                      <a:rPr lang="de-DE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2700" dirty="0">
                    <a:solidFill>
                      <a:srgbClr val="000000"/>
                    </a:solidFill>
                    <a:latin typeface="Daytona Condensed Light"/>
                  </a:rPr>
                  <a:t> neurons per hidden layer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BFC850-F704-E802-B2BD-0E9C21266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058" y="7734368"/>
                <a:ext cx="3744295" cy="507831"/>
              </a:xfrm>
              <a:prstGeom prst="rect">
                <a:avLst/>
              </a:prstGeom>
              <a:blipFill>
                <a:blip r:embed="rId7"/>
                <a:stretch>
                  <a:fillRect t="-10843" r="-2280" b="-3132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6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FC3BF87-942C-42B6-6EE7-E9392CF4FE55}"/>
              </a:ext>
            </a:extLst>
          </p:cNvPr>
          <p:cNvSpPr/>
          <p:nvPr/>
        </p:nvSpPr>
        <p:spPr>
          <a:xfrm>
            <a:off x="9667875" y="733425"/>
            <a:ext cx="8002362" cy="9553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de-DE" sz="2700">
              <a:solidFill>
                <a:srgbClr val="FFFFFF"/>
              </a:solidFill>
              <a:latin typeface="Daytona Condensed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A63F4F-0038-2E3A-4887-372D57E4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Where Quantum is applied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F1C5A-C74E-E871-5112-10E162F8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3186752"/>
            <a:ext cx="7640016" cy="6140129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/>
              <a:t>MOTIVATION:</a:t>
            </a:r>
          </a:p>
          <a:p>
            <a:r>
              <a:rPr lang="en-US" cap="none" dirty="0"/>
              <a:t>“Hidden layer</a:t>
            </a:r>
            <a:r>
              <a:rPr lang="de-DE" altLang="zh-CN" cap="none" dirty="0"/>
              <a:t>s</a:t>
            </a:r>
            <a:r>
              <a:rPr lang="en-US" cap="none" dirty="0"/>
              <a:t>” become </a:t>
            </a:r>
            <a:r>
              <a:rPr lang="de-DE" altLang="zh-CN" cap="none" dirty="0"/>
              <a:t>layers of</a:t>
            </a:r>
            <a:r>
              <a:rPr lang="en-US" cap="none" dirty="0"/>
              <a:t> </a:t>
            </a:r>
            <a:r>
              <a:rPr lang="en-US" b="1" cap="none" dirty="0"/>
              <a:t>shallow variational quantum circuit.</a:t>
            </a:r>
            <a:endParaRPr lang="de-DE" b="1" cap="none" dirty="0"/>
          </a:p>
          <a:p>
            <a:r>
              <a:rPr lang="en-US" cap="none" dirty="0"/>
              <a:t>Quantum systems encode correlations and interference naturally i.e. </a:t>
            </a:r>
            <a:r>
              <a:rPr lang="en-US" b="1" cap="none" dirty="0"/>
              <a:t>capturing</a:t>
            </a:r>
            <a:r>
              <a:rPr lang="en-US" cap="none" dirty="0"/>
              <a:t> </a:t>
            </a:r>
            <a:r>
              <a:rPr lang="en-US" b="1" cap="none" dirty="0"/>
              <a:t>complex and coupled nonlinearities</a:t>
            </a:r>
            <a:r>
              <a:rPr lang="en-US" cap="none" dirty="0"/>
              <a:t>.</a:t>
            </a:r>
          </a:p>
          <a:p>
            <a:r>
              <a:rPr lang="en-US" cap="none" dirty="0"/>
              <a:t>Quantum dynamics are inherently </a:t>
            </a:r>
            <a:r>
              <a:rPr lang="en-US" b="1" cap="none" dirty="0"/>
              <a:t>continuous and unitary evolutions</a:t>
            </a:r>
            <a:r>
              <a:rPr lang="en-US" cap="none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14E47-C9D7-6A22-8FB2-254F0568AB1B}"/>
              </a:ext>
            </a:extLst>
          </p:cNvPr>
          <p:cNvSpPr txBox="1"/>
          <p:nvPr/>
        </p:nvSpPr>
        <p:spPr>
          <a:xfrm>
            <a:off x="9792270" y="1645921"/>
            <a:ext cx="38227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Quantum inspired approach: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0969A-B84C-4EA4-7C2C-CCB50227C75C}"/>
              </a:ext>
            </a:extLst>
          </p:cNvPr>
          <p:cNvSpPr txBox="1"/>
          <p:nvPr/>
        </p:nvSpPr>
        <p:spPr>
          <a:xfrm>
            <a:off x="12407698" y="3653225"/>
            <a:ext cx="32621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strike="sngStrike" dirty="0">
                <a:solidFill>
                  <a:srgbClr val="000000">
                    <a:lumMod val="50000"/>
                    <a:lumOff val="50000"/>
                  </a:srgbClr>
                </a:solidFill>
                <a:latin typeface="Daytona Condensed Light"/>
              </a:rPr>
              <a:t>Linear + SELU activation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981426-19B9-C404-6AF5-7E363CE9B434}"/>
              </a:ext>
            </a:extLst>
          </p:cNvPr>
          <p:cNvSpPr txBox="1"/>
          <p:nvPr/>
        </p:nvSpPr>
        <p:spPr>
          <a:xfrm>
            <a:off x="10910844" y="2754190"/>
            <a:ext cx="62605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b="1" dirty="0">
                <a:solidFill>
                  <a:srgbClr val="000000"/>
                </a:solidFill>
                <a:latin typeface="Daytona Condensed Light"/>
              </a:rPr>
              <a:t>Amplitude encoding + pairweise entanglements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7B3AB32-2659-0475-BC46-01E4B3E0B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371600"/>
            <a:fld id="{75DF2D63-3FF5-D547-96B9-BE9CCD1ABA58}" type="slidenum">
              <a:rPr lang="en-US">
                <a:solidFill>
                  <a:srgbClr val="96D3ED"/>
                </a:solidFill>
              </a:rPr>
              <a:pPr defTabSz="1371600"/>
              <a:t>29</a:t>
            </a:fld>
            <a:endParaRPr lang="en-US" dirty="0">
              <a:solidFill>
                <a:srgbClr val="96D3ED"/>
              </a:solidFill>
            </a:endParaRPr>
          </a:p>
        </p:txBody>
      </p:sp>
      <p:pic>
        <p:nvPicPr>
          <p:cNvPr id="24" name="Picture 23" descr="A diagram of a circuit&#10;&#10;AI-generated content may be incorrect.">
            <a:extLst>
              <a:ext uri="{FF2B5EF4-FFF2-40B4-BE49-F238E27FC236}">
                <a16:creationId xmlns:a16="http://schemas.microsoft.com/office/drawing/2014/main" id="{D6CEE28A-E0F7-A853-5A96-DC9DA3CF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326" y="7775310"/>
            <a:ext cx="6389979" cy="2510262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04AA18FC-7F04-7970-2617-31E9A65A149E}"/>
              </a:ext>
            </a:extLst>
          </p:cNvPr>
          <p:cNvSpPr/>
          <p:nvPr/>
        </p:nvSpPr>
        <p:spPr>
          <a:xfrm>
            <a:off x="11031810" y="8282486"/>
            <a:ext cx="443553" cy="1494431"/>
          </a:xfrm>
          <a:prstGeom prst="leftBrace">
            <a:avLst>
              <a:gd name="adj1" fmla="val 5141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1600"/>
            <a:endParaRPr lang="de-DE" sz="2700" dirty="0">
              <a:solidFill>
                <a:srgbClr val="000000"/>
              </a:solidFill>
              <a:latin typeface="Daytona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C05BF2-2A41-595E-4117-8B782BB35111}"/>
                  </a:ext>
                </a:extLst>
              </p:cNvPr>
              <p:cNvSpPr txBox="1"/>
              <p:nvPr/>
            </p:nvSpPr>
            <p:spPr>
              <a:xfrm>
                <a:off x="8316999" y="8719805"/>
                <a:ext cx="2581155" cy="539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𝑞𝑢𝑏𝑖𝑡</m:t>
                          </m:r>
                        </m:sub>
                      </m:sSub>
                      <m:r>
                        <a:rPr lang="de-DE"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func>
                    </m:oMath>
                  </m:oMathPara>
                </a14:m>
                <a:endParaRPr lang="de-DE" sz="2700" dirty="0">
                  <a:solidFill>
                    <a:srgbClr val="000000"/>
                  </a:solidFill>
                  <a:latin typeface="Daytona Condensed Ligh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C05BF2-2A41-595E-4117-8B782BB35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999" y="8719805"/>
                <a:ext cx="2581155" cy="539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D8462F-5658-88E1-6210-F565A0D1A647}"/>
                  </a:ext>
                </a:extLst>
              </p:cNvPr>
              <p:cNvSpPr txBox="1"/>
              <p:nvPr/>
            </p:nvSpPr>
            <p:spPr>
              <a:xfrm>
                <a:off x="3599527" y="8741194"/>
                <a:ext cx="3744295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14:m>
                  <m:oMath xmlns:m="http://schemas.openxmlformats.org/officeDocument/2006/math">
                    <m:r>
                      <a:rPr lang="de-DE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2700" dirty="0">
                    <a:solidFill>
                      <a:srgbClr val="000000"/>
                    </a:solidFill>
                    <a:latin typeface="Daytona Condensed Light"/>
                  </a:rPr>
                  <a:t> neurons per hidden layer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D8462F-5658-88E1-6210-F565A0D1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527" y="8741194"/>
                <a:ext cx="3744295" cy="507831"/>
              </a:xfrm>
              <a:prstGeom prst="rect">
                <a:avLst/>
              </a:prstGeom>
              <a:blipFill>
                <a:blip r:embed="rId4"/>
                <a:stretch>
                  <a:fillRect t="-10843" r="-2114" b="-3132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636A10D1-0868-D502-6E2D-01B4A81E4A90}"/>
              </a:ext>
            </a:extLst>
          </p:cNvPr>
          <p:cNvSpPr/>
          <p:nvPr/>
        </p:nvSpPr>
        <p:spPr>
          <a:xfrm>
            <a:off x="7476992" y="8855691"/>
            <a:ext cx="702603" cy="348018"/>
          </a:xfrm>
          <a:prstGeom prst="rightArrow">
            <a:avLst>
              <a:gd name="adj1" fmla="val 50000"/>
              <a:gd name="adj2" fmla="val 7941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de-DE" sz="2700">
              <a:solidFill>
                <a:srgbClr val="FFFFFF"/>
              </a:solidFill>
              <a:latin typeface="Daytona Condensed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A78240-886D-56B6-C703-FBB579DF8899}"/>
              </a:ext>
            </a:extLst>
          </p:cNvPr>
          <p:cNvGrpSpPr/>
          <p:nvPr/>
        </p:nvGrpSpPr>
        <p:grpSpPr>
          <a:xfrm>
            <a:off x="10447361" y="4343300"/>
            <a:ext cx="7132947" cy="3391070"/>
            <a:chOff x="6964907" y="2895533"/>
            <a:chExt cx="4755298" cy="2260713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ECD23C0-4FFF-EA4E-ADE1-EBE9073B5C57}"/>
                </a:ext>
              </a:extLst>
            </p:cNvPr>
            <p:cNvSpPr/>
            <p:nvPr/>
          </p:nvSpPr>
          <p:spPr>
            <a:xfrm rot="5400000">
              <a:off x="9242876" y="2273423"/>
              <a:ext cx="295702" cy="1539922"/>
            </a:xfrm>
            <a:prstGeom prst="leftBrace">
              <a:avLst>
                <a:gd name="adj1" fmla="val 77564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000000"/>
                </a:solidFill>
                <a:latin typeface="Daytona Condensed Light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1854EEE-1AD1-C522-83D2-415A8FB5E82C}"/>
                </a:ext>
              </a:extLst>
            </p:cNvPr>
            <p:cNvSpPr/>
            <p:nvPr/>
          </p:nvSpPr>
          <p:spPr>
            <a:xfrm>
              <a:off x="8549005" y="3246863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F2483BD-D2D8-3E59-94AD-70FEC72D3EC3}"/>
                </a:ext>
              </a:extLst>
            </p:cNvPr>
            <p:cNvSpPr/>
            <p:nvPr/>
          </p:nvSpPr>
          <p:spPr>
            <a:xfrm>
              <a:off x="9968900" y="3246862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96E634-8DFC-6DB5-8092-EC3F741A04DE}"/>
                </a:ext>
              </a:extLst>
            </p:cNvPr>
            <p:cNvGrpSpPr/>
            <p:nvPr/>
          </p:nvGrpSpPr>
          <p:grpSpPr>
            <a:xfrm>
              <a:off x="6964907" y="3006569"/>
              <a:ext cx="4755298" cy="2149677"/>
              <a:chOff x="6964907" y="3006569"/>
              <a:chExt cx="4755298" cy="214967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5EABC2D-A0A7-0366-6212-77A10A2A6ABD}"/>
                  </a:ext>
                </a:extLst>
              </p:cNvPr>
              <p:cNvGrpSpPr/>
              <p:nvPr/>
            </p:nvGrpSpPr>
            <p:grpSpPr>
              <a:xfrm>
                <a:off x="6964907" y="3281953"/>
                <a:ext cx="4717576" cy="1874293"/>
                <a:chOff x="6933063" y="2320119"/>
                <a:chExt cx="4717576" cy="1874293"/>
              </a:xfrm>
            </p:grpSpPr>
            <p:pic>
              <p:nvPicPr>
                <p:cNvPr id="37" name="Graphic 36">
                  <a:extLst>
                    <a:ext uri="{FF2B5EF4-FFF2-40B4-BE49-F238E27FC236}">
                      <a16:creationId xmlns:a16="http://schemas.microsoft.com/office/drawing/2014/main" id="{318FCF2B-DDCF-1A3D-F74E-180E80089C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42162" t="27678" r="19145" b="44018"/>
                <a:stretch>
                  <a:fillRect/>
                </a:stretch>
              </p:blipFill>
              <p:spPr>
                <a:xfrm>
                  <a:off x="6933063" y="2320119"/>
                  <a:ext cx="4717576" cy="1874293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94FFF4AE-97F5-DE03-A4FE-6EFC2694D9FE}"/>
                    </a:ext>
                  </a:extLst>
                </p:cNvPr>
                <p:cNvSpPr/>
                <p:nvPr/>
              </p:nvSpPr>
              <p:spPr>
                <a:xfrm>
                  <a:off x="8954000" y="2320119"/>
                  <a:ext cx="809768" cy="173781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r>
                    <a:rPr lang="de-DE" sz="2700" dirty="0">
                      <a:solidFill>
                        <a:srgbClr val="000000"/>
                      </a:solidFill>
                      <a:latin typeface="Daytona Condensed Light"/>
                    </a:rPr>
                    <a:t>Hidden layers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38D9AE-533B-A8CA-99A1-83E9380EC05D}"/>
                  </a:ext>
                </a:extLst>
              </p:cNvPr>
              <p:cNvSpPr txBox="1"/>
              <p:nvPr/>
            </p:nvSpPr>
            <p:spPr>
              <a:xfrm>
                <a:off x="7072630" y="3006569"/>
                <a:ext cx="3315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:r>
                  <a:rPr lang="de-DE" sz="2700" b="1" dirty="0">
                    <a:solidFill>
                      <a:srgbClr val="000000"/>
                    </a:solidFill>
                    <a:latin typeface="Daytona Condensed Light"/>
                  </a:rPr>
                  <a:t>IN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DC047-0DC8-C42B-6A28-B85D8FEAA643}"/>
                  </a:ext>
                </a:extLst>
              </p:cNvPr>
              <p:cNvSpPr txBox="1"/>
              <p:nvPr/>
            </p:nvSpPr>
            <p:spPr>
              <a:xfrm>
                <a:off x="11244434" y="3006569"/>
                <a:ext cx="4757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:r>
                  <a:rPr lang="de-DE" sz="2700" b="1" dirty="0">
                    <a:solidFill>
                      <a:srgbClr val="000000"/>
                    </a:solidFill>
                    <a:latin typeface="Daytona Condensed Light"/>
                  </a:rPr>
                  <a:t>OUT</a:t>
                </a:r>
              </a:p>
            </p:txBody>
          </p:sp>
        </p:grp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5402975-27B8-CCDC-8CD8-B002B3617A07}"/>
              </a:ext>
            </a:extLst>
          </p:cNvPr>
          <p:cNvSpPr/>
          <p:nvPr/>
        </p:nvSpPr>
        <p:spPr>
          <a:xfrm>
            <a:off x="12760656" y="4839489"/>
            <a:ext cx="2763672" cy="2894880"/>
          </a:xfrm>
          <a:prstGeom prst="roundRect">
            <a:avLst>
              <a:gd name="adj" fmla="val 82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Quantum circuits</a:t>
            </a:r>
          </a:p>
        </p:txBody>
      </p:sp>
    </p:spTree>
    <p:extLst>
      <p:ext uri="{BB962C8B-B14F-4D97-AF65-F5344CB8AC3E}">
        <p14:creationId xmlns:p14="http://schemas.microsoft.com/office/powerpoint/2010/main" val="375530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5" grpId="0" animBg="1"/>
      <p:bldP spid="26" grpId="0"/>
      <p:bldP spid="28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2444504"/>
            <a:ext cx="9445527" cy="265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6938"/>
              </a:lnSpc>
            </a:pPr>
            <a:r>
              <a:rPr lang="en-US" sz="5562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Quantum-Enhanced Pharmacometric Modeling</a:t>
            </a:r>
            <a:endParaRPr lang="en-US" sz="556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992238" y="5527626"/>
            <a:ext cx="944552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3563"/>
              </a:lnSpc>
            </a:pPr>
            <a:r>
              <a:rPr lang="en-US" sz="2187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Integrating Variational Quantum Circuits into SAEM for Improved PK/PD Parameter Inference</a:t>
            </a:r>
            <a:endParaRPr lang="en-US" sz="218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2"/>
          <p:cNvSpPr/>
          <p:nvPr/>
        </p:nvSpPr>
        <p:spPr>
          <a:xfrm>
            <a:off x="992238" y="6753821"/>
            <a:ext cx="9445527" cy="1088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lnSpc>
                <a:spcPts val="2813"/>
              </a:lnSpc>
            </a:pPr>
            <a:r>
              <a:rPr lang="en-US" sz="1751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Aim:</a:t>
            </a:r>
            <a:r>
              <a:rPr lang="en-US" sz="175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 quantum variational circuits to enhance parameter sampling in nonlinear mixed-effects pharmacokinetic–pharmacodynamic modeling, improving exploration of complex posterior distributions and enabling more efficient parameter estimation.</a:t>
            </a:r>
            <a:endParaRPr lang="en-US" sz="175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69288C10-C4F4-44D0-B9DD-55B8EF1E3D41}"/>
              </a:ext>
            </a:extLst>
          </p:cNvPr>
          <p:cNvSpPr/>
          <p:nvPr/>
        </p:nvSpPr>
        <p:spPr>
          <a:xfrm>
            <a:off x="992238" y="4290345"/>
            <a:ext cx="3932634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025" b="1" dirty="0">
                <a:solidFill>
                  <a:srgbClr val="E7E6E6">
                    <a:lumMod val="75000"/>
                  </a:srgbClr>
                </a:solidFill>
                <a:latin typeface="ui-sans-serif" pitchFamily="34" charset="0"/>
                <a:ea typeface="ui-sans-serif" pitchFamily="34" charset="-122"/>
              </a:rPr>
              <a:t>Team Entangled Angle</a:t>
            </a:r>
            <a:endParaRPr lang="en-US" sz="2025" dirty="0">
              <a:solidFill>
                <a:srgbClr val="E7E6E6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CFD1477A-B406-4FE1-B767-473DA9B3422B}"/>
              </a:ext>
            </a:extLst>
          </p:cNvPr>
          <p:cNvSpPr/>
          <p:nvPr/>
        </p:nvSpPr>
        <p:spPr>
          <a:xfrm>
            <a:off x="992239" y="4690395"/>
            <a:ext cx="4920347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E7E6E6">
                    <a:lumMod val="75000"/>
                  </a:srgbClr>
                </a:solidFill>
                <a:latin typeface="ui-sans-serif" pitchFamily="34" charset="0"/>
                <a:ea typeface="ui-sans-serif" pitchFamily="34" charset="-122"/>
              </a:rPr>
              <a:t>Nandan Patel, Isshaan Singh, Reena Monica</a:t>
            </a:r>
            <a:endParaRPr lang="en-US" sz="1575" dirty="0">
              <a:solidFill>
                <a:srgbClr val="E7E6E6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4847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6BD7C4-8F76-BAC7-DA28-214CF1EC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</a:t>
            </a:r>
            <a:r>
              <a:rPr lang="de-DE" altLang="zh-CN" dirty="0"/>
              <a:t>e</a:t>
            </a:r>
            <a:r>
              <a:rPr lang="de-DE" dirty="0"/>
              <a:t>s of using Quantum (inspired) 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3E143-2CF5-24AF-E681-B687DD59D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15074" y="714375"/>
            <a:ext cx="7310891" cy="84753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cap="none" dirty="0"/>
              <a:t>Compar</a:t>
            </a:r>
            <a:r>
              <a:rPr lang="de-DE" altLang="zh-CN" b="1" cap="none" dirty="0"/>
              <a:t>ing</a:t>
            </a:r>
            <a:r>
              <a:rPr lang="de-DE" b="1" cap="none" dirty="0"/>
              <a:t> to conventional methods: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Fewer trainable parameters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Faster convergence with less data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Less prone to overfitting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Uses </a:t>
            </a:r>
            <a:r>
              <a:rPr lang="de-DE" b="1" cap="none" dirty="0"/>
              <a:t>quantum nonlinearity</a:t>
            </a:r>
            <a:r>
              <a:rPr lang="de-DE" cap="none" dirty="0"/>
              <a:t> </a:t>
            </a:r>
          </a:p>
          <a:p>
            <a:pPr marL="0" indent="0">
              <a:buClr>
                <a:srgbClr val="00B050"/>
              </a:buClr>
              <a:buNone/>
            </a:pPr>
            <a:r>
              <a:rPr lang="de-DE" cap="none" dirty="0"/>
              <a:t>	→ effective activation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Uses </a:t>
            </a:r>
            <a:r>
              <a:rPr lang="de-DE" b="1" cap="none" dirty="0"/>
              <a:t>quantum nonlocality</a:t>
            </a:r>
            <a:r>
              <a:rPr lang="de-DE" cap="none" dirty="0"/>
              <a:t> </a:t>
            </a:r>
          </a:p>
          <a:p>
            <a:pPr marL="0" indent="0">
              <a:buClr>
                <a:srgbClr val="00B050"/>
              </a:buClr>
              <a:buNone/>
            </a:pPr>
            <a:r>
              <a:rPr lang="de-DE" cap="none" dirty="0"/>
              <a:t>	→ powerful feature entanglement</a:t>
            </a:r>
          </a:p>
          <a:p>
            <a:pPr marL="0" indent="0">
              <a:buClr>
                <a:srgbClr val="00B050"/>
              </a:buClr>
              <a:buNone/>
            </a:pPr>
            <a:endParaRPr lang="de-DE" cap="none" dirty="0"/>
          </a:p>
          <a:p>
            <a:pPr marL="0" indent="0">
              <a:buNone/>
            </a:pPr>
            <a:r>
              <a:rPr lang="de-DE" b="1" cap="none" dirty="0"/>
              <a:t>Comparing to Quantum Simulators</a:t>
            </a:r>
          </a:p>
          <a:p>
            <a:pPr>
              <a:buClr>
                <a:srgbClr val="2CA02C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Faster inference</a:t>
            </a:r>
          </a:p>
          <a:p>
            <a:pPr>
              <a:buClr>
                <a:srgbClr val="2CA02C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Lower cost</a:t>
            </a:r>
          </a:p>
          <a:p>
            <a:pPr>
              <a:buClr>
                <a:srgbClr val="2CA02C"/>
              </a:buClr>
              <a:buFont typeface="Wingdings" panose="05000000000000000000" pitchFamily="2" charset="2"/>
              <a:buChar char="ü"/>
            </a:pPr>
            <a:r>
              <a:rPr lang="de-DE" cap="none" dirty="0"/>
              <a:t>Suitable for algorithm validation and prototyping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6C0F2-8349-7D61-DC2C-BB589E46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CBD12358-51D2-46B3-9BDE-DF29528B9454}" type="slidenum">
              <a:rPr lang="en-US">
                <a:solidFill>
                  <a:srgbClr val="96D3ED"/>
                </a:solidFill>
              </a:rPr>
              <a:pPr defTabSz="1371600"/>
              <a:t>30</a:t>
            </a:fld>
            <a:endParaRPr lang="en-US" dirty="0">
              <a:solidFill>
                <a:srgbClr val="96D3ED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191F2E-3E7C-BD4F-0B67-2CD16857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668" y="2183130"/>
            <a:ext cx="3128963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4;p8">
            <a:extLst>
              <a:ext uri="{FF2B5EF4-FFF2-40B4-BE49-F238E27FC236}">
                <a16:creationId xmlns:a16="http://schemas.microsoft.com/office/drawing/2014/main" id="{6083948E-9EF9-AB89-4E2A-95084541B322}"/>
              </a:ext>
            </a:extLst>
          </p:cNvPr>
          <p:cNvSpPr/>
          <p:nvPr/>
        </p:nvSpPr>
        <p:spPr>
          <a:xfrm>
            <a:off x="5337863" y="977805"/>
            <a:ext cx="3339450" cy="1553400"/>
          </a:xfrm>
          <a:prstGeom prst="cloudCallout">
            <a:avLst>
              <a:gd name="adj1" fmla="val -49183"/>
              <a:gd name="adj2" fmla="val 846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Inspired by quantum!</a:t>
            </a:r>
            <a:endParaRPr sz="2700" dirty="0">
              <a:solidFill>
                <a:srgbClr val="000000"/>
              </a:solidFill>
              <a:latin typeface="Daytona Condensed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601C57-ADF1-5460-C683-A388240D3C56}"/>
              </a:ext>
            </a:extLst>
          </p:cNvPr>
          <p:cNvCxnSpPr/>
          <p:nvPr/>
        </p:nvCxnSpPr>
        <p:spPr>
          <a:xfrm>
            <a:off x="10586523" y="5897880"/>
            <a:ext cx="658705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2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Weiße DNA-Struktur">
            <a:extLst>
              <a:ext uri="{FF2B5EF4-FFF2-40B4-BE49-F238E27FC236}">
                <a16:creationId xmlns:a16="http://schemas.microsoft.com/office/drawing/2014/main" id="{DC23EB2B-2285-3C42-31D8-4D87E34CF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2286000" y="2221992"/>
            <a:ext cx="13716000" cy="584301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6372" y="2880360"/>
            <a:ext cx="12344400" cy="4526280"/>
          </a:xfrm>
          <a:noFill/>
        </p:spPr>
        <p:txBody>
          <a:bodyPr rtlCol="0" anchor="ctr" anchorCtr="0"/>
          <a:lstStyle/>
          <a:p>
            <a:pPr rtl="0"/>
            <a:r>
              <a:rPr lang="de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1" y="1645920"/>
            <a:ext cx="14732933" cy="1371600"/>
          </a:xfrm>
          <a:noFill/>
        </p:spPr>
        <p:txBody>
          <a:bodyPr rtlCol="0" anchor="t" anchorCtr="0"/>
          <a:lstStyle/>
          <a:p>
            <a:pPr rtl="0"/>
            <a:r>
              <a:rPr lang="de" dirty="0"/>
              <a:t>Classical vs. Quantum</a:t>
            </a:r>
          </a:p>
        </p:txBody>
      </p:sp>
      <p:pic>
        <p:nvPicPr>
          <p:cNvPr id="6" name="Content Placeholder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1FF5DE4-C4C2-34D5-8E23-426F2114D8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7641" y="3083078"/>
            <a:ext cx="13140960" cy="5399876"/>
          </a:xfr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B771D-3CB6-7290-FEA3-D664D736E8E9}"/>
              </a:ext>
            </a:extLst>
          </p:cNvPr>
          <p:cNvSpPr txBox="1"/>
          <p:nvPr/>
        </p:nvSpPr>
        <p:spPr>
          <a:xfrm>
            <a:off x="5294201" y="2502079"/>
            <a:ext cx="18760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Classical TFM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E169E-F287-4A5B-6AC9-03D21FFDA916}"/>
              </a:ext>
            </a:extLst>
          </p:cNvPr>
          <p:cNvSpPr txBox="1"/>
          <p:nvPr/>
        </p:nvSpPr>
        <p:spPr>
          <a:xfrm>
            <a:off x="10974254" y="2529080"/>
            <a:ext cx="30803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Quantum inspired TFM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F8E79-CF4C-2384-637F-EF6603BD3109}"/>
              </a:ext>
            </a:extLst>
          </p:cNvPr>
          <p:cNvSpPr txBox="1"/>
          <p:nvPr/>
        </p:nvSpPr>
        <p:spPr>
          <a:xfrm>
            <a:off x="3307103" y="8780861"/>
            <a:ext cx="12776436" cy="13388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Trainable parameters: </a:t>
            </a:r>
            <a:r>
              <a:rPr lang="de-DE" sz="2700" b="1" dirty="0">
                <a:solidFill>
                  <a:srgbClr val="000000"/>
                </a:solidFill>
                <a:latin typeface="Daytona Condensed Light"/>
              </a:rPr>
              <a:t>3,522 </a:t>
            </a:r>
            <a:r>
              <a:rPr lang="de-DE" sz="2700" b="1" dirty="0">
                <a:solidFill>
                  <a:srgbClr val="000000"/>
                </a:solidFill>
                <a:latin typeface="Daytona Condensed Light"/>
                <a:sym typeface="Wingdings" panose="05000000000000000000" pitchFamily="2" charset="2"/>
              </a:rPr>
              <a:t> 450</a:t>
            </a: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endParaRPr lang="de-DE" sz="2700" b="1" dirty="0">
              <a:solidFill>
                <a:srgbClr val="000000"/>
              </a:solidFill>
              <a:latin typeface="Daytona Condensed Light"/>
              <a:sym typeface="Wingdings" panose="05000000000000000000" pitchFamily="2" charset="2"/>
            </a:endParaRP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de-DE" sz="2700" dirty="0">
                <a:solidFill>
                  <a:srgbClr val="000000"/>
                </a:solidFill>
                <a:latin typeface="Daytona Condensed Light"/>
                <a:sym typeface="Wingdings" panose="05000000000000000000" pitchFamily="2" charset="2"/>
              </a:rPr>
              <a:t>Validation MSE losses: </a:t>
            </a:r>
            <a:r>
              <a:rPr lang="de-DE" sz="2700" b="1" dirty="0">
                <a:solidFill>
                  <a:srgbClr val="000000"/>
                </a:solidFill>
                <a:latin typeface="Daytona Condensed Light"/>
                <a:sym typeface="Wingdings" panose="05000000000000000000" pitchFamily="2" charset="2"/>
              </a:rPr>
              <a:t>0.0708  0.0237</a:t>
            </a:r>
            <a:endParaRPr lang="de-DE" sz="2700" b="1" dirty="0">
              <a:solidFill>
                <a:srgbClr val="000000"/>
              </a:solidFill>
              <a:latin typeface="Daytona Condensed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CC214-CDAA-F645-4CC7-C6C69F32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CBD12358-51D2-46B3-9BDE-DF29528B9454}" type="slidenum">
              <a:rPr lang="en-US">
                <a:solidFill>
                  <a:srgbClr val="96D3ED"/>
                </a:solidFill>
              </a:rPr>
              <a:pPr defTabSz="1371600"/>
              <a:t>32</a:t>
            </a:fld>
            <a:endParaRPr lang="en-US" dirty="0">
              <a:solidFill>
                <a:srgbClr val="96D3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DE68D03-CB32-3495-B984-EC51A5A019D5}"/>
              </a:ext>
            </a:extLst>
          </p:cNvPr>
          <p:cNvSpPr/>
          <p:nvPr/>
        </p:nvSpPr>
        <p:spPr>
          <a:xfrm>
            <a:off x="1619825" y="2449065"/>
            <a:ext cx="5270831" cy="7181982"/>
          </a:xfrm>
          <a:prstGeom prst="roundRect">
            <a:avLst>
              <a:gd name="adj" fmla="val 8201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de-DE" sz="2700" dirty="0">
              <a:solidFill>
                <a:srgbClr val="000000"/>
              </a:solidFill>
              <a:latin typeface="Daytona Condensed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6E83-E0DB-7444-6FEB-8C090038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Generalizability &amp;</a:t>
            </a:r>
            <a:r>
              <a:rPr lang="zh-CN" altLang="de-DE" dirty="0"/>
              <a:t> </a:t>
            </a:r>
            <a:r>
              <a:rPr lang="de-DE" altLang="zh-CN" dirty="0"/>
              <a:t>Scalability</a:t>
            </a:r>
            <a:endParaRPr lang="de-DE" dirty="0"/>
          </a:p>
        </p:txBody>
      </p:sp>
      <p:pic>
        <p:nvPicPr>
          <p:cNvPr id="6" name="Content Placeholder 5" descr="A graph of a line and a line chart&#10;&#10;AI-generated content may be incorrect.">
            <a:extLst>
              <a:ext uri="{FF2B5EF4-FFF2-40B4-BE49-F238E27FC236}">
                <a16:creationId xmlns:a16="http://schemas.microsoft.com/office/drawing/2014/main" id="{23F64C22-8182-A55E-877B-4D42057C3E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68946" y="4228698"/>
            <a:ext cx="10446954" cy="53853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44B8B-7CB3-9013-C91A-2F50D157F1F0}"/>
              </a:ext>
            </a:extLst>
          </p:cNvPr>
          <p:cNvSpPr txBox="1"/>
          <p:nvPr/>
        </p:nvSpPr>
        <p:spPr>
          <a:xfrm>
            <a:off x="1702326" y="4375726"/>
            <a:ext cx="539903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de-DE" altLang="zh-CN" sz="2700" dirty="0">
                <a:solidFill>
                  <a:srgbClr val="000000"/>
                </a:solidFill>
                <a:latin typeface="Daytona Condensed Light"/>
              </a:rPr>
              <a:t>Case 1: similar to the given data</a:t>
            </a:r>
          </a:p>
          <a:p>
            <a:pPr defTabSz="1371600"/>
            <a:endParaRPr lang="de-DE" altLang="zh-CN" sz="2700" dirty="0">
              <a:solidFill>
                <a:srgbClr val="000000"/>
              </a:solidFill>
              <a:latin typeface="Daytona Condensed Light"/>
            </a:endParaRPr>
          </a:p>
          <a:p>
            <a:pPr defTabSz="1371600"/>
            <a:endParaRPr lang="de-DE" altLang="zh-CN" sz="2700" dirty="0">
              <a:solidFill>
                <a:srgbClr val="000000"/>
              </a:solidFill>
              <a:latin typeface="Daytona Condensed Light"/>
            </a:endParaRPr>
          </a:p>
          <a:p>
            <a:pPr defTabSz="1371600"/>
            <a:endParaRPr lang="de-DE" altLang="zh-CN" sz="2700" dirty="0">
              <a:solidFill>
                <a:srgbClr val="000000"/>
              </a:solidFill>
              <a:latin typeface="Daytona Condensed Light"/>
            </a:endParaRP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Case 2: larger body weight</a:t>
            </a:r>
          </a:p>
          <a:p>
            <a:pPr defTabSz="1371600"/>
            <a:endParaRPr lang="de-DE" sz="2700" dirty="0">
              <a:solidFill>
                <a:srgbClr val="000000"/>
              </a:solidFill>
              <a:latin typeface="Daytona Condensed Light"/>
            </a:endParaRPr>
          </a:p>
          <a:p>
            <a:pPr defTabSz="1371600"/>
            <a:endParaRPr lang="de-DE" sz="2700" dirty="0">
              <a:solidFill>
                <a:srgbClr val="000000"/>
              </a:solidFill>
              <a:latin typeface="Daytona Condensed Light"/>
            </a:endParaRPr>
          </a:p>
          <a:p>
            <a:pPr defTabSz="1371600"/>
            <a:endParaRPr lang="de-DE" sz="2700" dirty="0">
              <a:solidFill>
                <a:srgbClr val="000000"/>
              </a:solidFill>
              <a:latin typeface="Daytona Condensed Light"/>
            </a:endParaRP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Case 3: avoid concomitant medication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EC0680-5D9F-0FF8-0EB7-22586D2036C2}"/>
              </a:ext>
            </a:extLst>
          </p:cNvPr>
          <p:cNvGrpSpPr/>
          <p:nvPr/>
        </p:nvGrpSpPr>
        <p:grpSpPr>
          <a:xfrm>
            <a:off x="2336095" y="2439545"/>
            <a:ext cx="2925965" cy="1987122"/>
            <a:chOff x="1695047" y="1865220"/>
            <a:chExt cx="1950643" cy="1324748"/>
          </a:xfrm>
        </p:grpSpPr>
        <p:pic>
          <p:nvPicPr>
            <p:cNvPr id="4" name="Graphic 3" descr="Children with solid fill">
              <a:extLst>
                <a:ext uri="{FF2B5EF4-FFF2-40B4-BE49-F238E27FC236}">
                  <a16:creationId xmlns:a16="http://schemas.microsoft.com/office/drawing/2014/main" id="{93225817-B8F8-5B67-D868-18FD6C53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5047" y="2275568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D09393-F8E5-801C-382C-FB3E8B88FCC0}"/>
                </a:ext>
              </a:extLst>
            </p:cNvPr>
            <p:cNvSpPr txBox="1"/>
            <p:nvPr/>
          </p:nvSpPr>
          <p:spPr>
            <a:xfrm>
              <a:off x="2152247" y="1865220"/>
              <a:ext cx="1493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/>
              <a:r>
                <a:rPr lang="de-DE" sz="2700" dirty="0">
                  <a:solidFill>
                    <a:srgbClr val="000000"/>
                  </a:solidFill>
                  <a:latin typeface="Daytona Condensed Light"/>
                </a:rPr>
                <a:t>Training dataset</a:t>
              </a:r>
            </a:p>
          </p:txBody>
        </p:sp>
      </p:grpSp>
      <p:pic>
        <p:nvPicPr>
          <p:cNvPr id="10" name="Graphic 9" descr="Children with solid fill">
            <a:extLst>
              <a:ext uri="{FF2B5EF4-FFF2-40B4-BE49-F238E27FC236}">
                <a16:creationId xmlns:a16="http://schemas.microsoft.com/office/drawing/2014/main" id="{820D9579-C58F-9528-B2BD-C46D92274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442" y="4849628"/>
            <a:ext cx="1371600" cy="1371600"/>
          </a:xfrm>
          <a:prstGeom prst="rect">
            <a:avLst/>
          </a:prstGeom>
        </p:spPr>
      </p:pic>
      <p:pic>
        <p:nvPicPr>
          <p:cNvPr id="12" name="Graphic 11" descr="Children with solid fill">
            <a:extLst>
              <a:ext uri="{FF2B5EF4-FFF2-40B4-BE49-F238E27FC236}">
                <a16:creationId xmlns:a16="http://schemas.microsoft.com/office/drawing/2014/main" id="{C523CEEA-BE97-D371-64CC-BAA42ADDC1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9058" y="6236075"/>
            <a:ext cx="1862367" cy="186236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FDF8687-E5F1-D093-232C-FA08B2838A3C}"/>
              </a:ext>
            </a:extLst>
          </p:cNvPr>
          <p:cNvGrpSpPr/>
          <p:nvPr/>
        </p:nvGrpSpPr>
        <p:grpSpPr>
          <a:xfrm>
            <a:off x="4557795" y="3198401"/>
            <a:ext cx="2064516" cy="1037507"/>
            <a:chOff x="3038530" y="2132267"/>
            <a:chExt cx="1376344" cy="691671"/>
          </a:xfrm>
        </p:grpSpPr>
        <p:pic>
          <p:nvPicPr>
            <p:cNvPr id="14" name="Graphic 13" descr="Medicine with solid fill">
              <a:extLst>
                <a:ext uri="{FF2B5EF4-FFF2-40B4-BE49-F238E27FC236}">
                  <a16:creationId xmlns:a16="http://schemas.microsoft.com/office/drawing/2014/main" id="{16CB7019-3B12-4DD9-CB64-5787AF1F4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8530" y="2137073"/>
              <a:ext cx="686865" cy="686865"/>
            </a:xfrm>
            <a:prstGeom prst="rect">
              <a:avLst/>
            </a:prstGeom>
          </p:spPr>
        </p:pic>
        <p:pic>
          <p:nvPicPr>
            <p:cNvPr id="16" name="Graphic 15" descr="Medicine outline">
              <a:extLst>
                <a:ext uri="{FF2B5EF4-FFF2-40B4-BE49-F238E27FC236}">
                  <a16:creationId xmlns:a16="http://schemas.microsoft.com/office/drawing/2014/main" id="{01EC2F20-9C93-A936-0BED-D237CFEF7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28009" y="2132267"/>
              <a:ext cx="686865" cy="686865"/>
            </a:xfrm>
            <a:prstGeom prst="rect">
              <a:avLst/>
            </a:prstGeom>
          </p:spPr>
        </p:pic>
        <p:sp>
          <p:nvSpPr>
            <p:cNvPr id="17" name="Cross 16">
              <a:extLst>
                <a:ext uri="{FF2B5EF4-FFF2-40B4-BE49-F238E27FC236}">
                  <a16:creationId xmlns:a16="http://schemas.microsoft.com/office/drawing/2014/main" id="{C652FC9F-7F7D-46DE-C8C2-3DF58A52B03B}"/>
                </a:ext>
              </a:extLst>
            </p:cNvPr>
            <p:cNvSpPr/>
            <p:nvPr/>
          </p:nvSpPr>
          <p:spPr>
            <a:xfrm>
              <a:off x="3564420" y="2353727"/>
              <a:ext cx="243943" cy="243943"/>
            </a:xfrm>
            <a:prstGeom prst="plus">
              <a:avLst>
                <a:gd name="adj" fmla="val 4390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13A482-D6CE-6E84-B96D-C3E850C60C69}"/>
              </a:ext>
            </a:extLst>
          </p:cNvPr>
          <p:cNvGrpSpPr/>
          <p:nvPr/>
        </p:nvGrpSpPr>
        <p:grpSpPr>
          <a:xfrm>
            <a:off x="4557795" y="5106604"/>
            <a:ext cx="2064516" cy="1037507"/>
            <a:chOff x="3038530" y="3404402"/>
            <a:chExt cx="1376344" cy="691671"/>
          </a:xfrm>
        </p:grpSpPr>
        <p:pic>
          <p:nvPicPr>
            <p:cNvPr id="24" name="Graphic 23" descr="Medicine with solid fill">
              <a:extLst>
                <a:ext uri="{FF2B5EF4-FFF2-40B4-BE49-F238E27FC236}">
                  <a16:creationId xmlns:a16="http://schemas.microsoft.com/office/drawing/2014/main" id="{A8DEEE0C-4F32-9731-1120-4C0733B32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8530" y="3409208"/>
              <a:ext cx="686865" cy="686865"/>
            </a:xfrm>
            <a:prstGeom prst="rect">
              <a:avLst/>
            </a:prstGeom>
          </p:spPr>
        </p:pic>
        <p:pic>
          <p:nvPicPr>
            <p:cNvPr id="25" name="Graphic 24" descr="Medicine outline">
              <a:extLst>
                <a:ext uri="{FF2B5EF4-FFF2-40B4-BE49-F238E27FC236}">
                  <a16:creationId xmlns:a16="http://schemas.microsoft.com/office/drawing/2014/main" id="{AFDA7BD3-C6D1-F38E-F60F-6919D1808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28009" y="3404402"/>
              <a:ext cx="686865" cy="686865"/>
            </a:xfrm>
            <a:prstGeom prst="rect">
              <a:avLst/>
            </a:prstGeom>
          </p:spPr>
        </p:pic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DCE5B3BC-7CDB-0B8A-491A-A0F54DD3FE4F}"/>
                </a:ext>
              </a:extLst>
            </p:cNvPr>
            <p:cNvSpPr/>
            <p:nvPr/>
          </p:nvSpPr>
          <p:spPr>
            <a:xfrm>
              <a:off x="3564420" y="3625862"/>
              <a:ext cx="243943" cy="243943"/>
            </a:xfrm>
            <a:prstGeom prst="plus">
              <a:avLst>
                <a:gd name="adj" fmla="val 4390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A5D24B-2E49-5C3B-DEF9-411F515BAEED}"/>
              </a:ext>
            </a:extLst>
          </p:cNvPr>
          <p:cNvGrpSpPr/>
          <p:nvPr/>
        </p:nvGrpSpPr>
        <p:grpSpPr>
          <a:xfrm>
            <a:off x="4555835" y="6643421"/>
            <a:ext cx="2064516" cy="1037507"/>
            <a:chOff x="3038530" y="3404402"/>
            <a:chExt cx="1376344" cy="691671"/>
          </a:xfrm>
        </p:grpSpPr>
        <p:pic>
          <p:nvPicPr>
            <p:cNvPr id="30" name="Graphic 29" descr="Medicine with solid fill">
              <a:extLst>
                <a:ext uri="{FF2B5EF4-FFF2-40B4-BE49-F238E27FC236}">
                  <a16:creationId xmlns:a16="http://schemas.microsoft.com/office/drawing/2014/main" id="{AB463666-1EB2-8F55-2D3D-A4A3194C4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8530" y="3409208"/>
              <a:ext cx="686865" cy="686865"/>
            </a:xfrm>
            <a:prstGeom prst="rect">
              <a:avLst/>
            </a:prstGeom>
          </p:spPr>
        </p:pic>
        <p:pic>
          <p:nvPicPr>
            <p:cNvPr id="31" name="Graphic 30" descr="Medicine outline">
              <a:extLst>
                <a:ext uri="{FF2B5EF4-FFF2-40B4-BE49-F238E27FC236}">
                  <a16:creationId xmlns:a16="http://schemas.microsoft.com/office/drawing/2014/main" id="{A62F6EEA-0905-3EE2-D8C4-B8C146A1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28009" y="3404402"/>
              <a:ext cx="686865" cy="686865"/>
            </a:xfrm>
            <a:prstGeom prst="rect">
              <a:avLst/>
            </a:prstGeom>
          </p:spPr>
        </p:pic>
        <p:sp>
          <p:nvSpPr>
            <p:cNvPr id="32" name="Cross 31">
              <a:extLst>
                <a:ext uri="{FF2B5EF4-FFF2-40B4-BE49-F238E27FC236}">
                  <a16:creationId xmlns:a16="http://schemas.microsoft.com/office/drawing/2014/main" id="{F9DA9092-422C-F356-E692-D0A80437CB72}"/>
                </a:ext>
              </a:extLst>
            </p:cNvPr>
            <p:cNvSpPr/>
            <p:nvPr/>
          </p:nvSpPr>
          <p:spPr>
            <a:xfrm>
              <a:off x="3564420" y="3625862"/>
              <a:ext cx="243943" cy="243943"/>
            </a:xfrm>
            <a:prstGeom prst="plus">
              <a:avLst>
                <a:gd name="adj" fmla="val 4390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</p:grpSp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58C47D16-5285-1523-3187-FD9248A46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42481" y="8187447"/>
            <a:ext cx="1371600" cy="1371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CCD9A9A-EE98-EDF3-0140-F96E906F6EE7}"/>
              </a:ext>
            </a:extLst>
          </p:cNvPr>
          <p:cNvGrpSpPr/>
          <p:nvPr/>
        </p:nvGrpSpPr>
        <p:grpSpPr>
          <a:xfrm>
            <a:off x="4555835" y="8444423"/>
            <a:ext cx="2064516" cy="1037507"/>
            <a:chOff x="3038530" y="3404402"/>
            <a:chExt cx="1376344" cy="691671"/>
          </a:xfrm>
        </p:grpSpPr>
        <p:pic>
          <p:nvPicPr>
            <p:cNvPr id="35" name="Graphic 34" descr="Medicine with solid fill">
              <a:extLst>
                <a:ext uri="{FF2B5EF4-FFF2-40B4-BE49-F238E27FC236}">
                  <a16:creationId xmlns:a16="http://schemas.microsoft.com/office/drawing/2014/main" id="{612F6143-990B-315F-EE6B-4C4248A3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8530" y="3409208"/>
              <a:ext cx="686865" cy="686865"/>
            </a:xfrm>
            <a:prstGeom prst="rect">
              <a:avLst/>
            </a:prstGeom>
          </p:spPr>
        </p:pic>
        <p:pic>
          <p:nvPicPr>
            <p:cNvPr id="36" name="Graphic 35" descr="Medicine outline">
              <a:extLst>
                <a:ext uri="{FF2B5EF4-FFF2-40B4-BE49-F238E27FC236}">
                  <a16:creationId xmlns:a16="http://schemas.microsoft.com/office/drawing/2014/main" id="{35A02529-19B6-2583-8DD4-9222206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28009" y="3404402"/>
              <a:ext cx="686865" cy="686865"/>
            </a:xfrm>
            <a:prstGeom prst="rect">
              <a:avLst/>
            </a:prstGeom>
          </p:spPr>
        </p:pic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D2274216-FA65-9978-9415-C408FF7FAE46}"/>
                </a:ext>
              </a:extLst>
            </p:cNvPr>
            <p:cNvSpPr/>
            <p:nvPr/>
          </p:nvSpPr>
          <p:spPr>
            <a:xfrm>
              <a:off x="3564420" y="3625862"/>
              <a:ext cx="243943" cy="243943"/>
            </a:xfrm>
            <a:prstGeom prst="plus">
              <a:avLst>
                <a:gd name="adj" fmla="val 4390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</p:grpSp>
      <p:sp>
        <p:nvSpPr>
          <p:cNvPr id="38" name="Cross 37">
            <a:extLst>
              <a:ext uri="{FF2B5EF4-FFF2-40B4-BE49-F238E27FC236}">
                <a16:creationId xmlns:a16="http://schemas.microsoft.com/office/drawing/2014/main" id="{FAA674C4-E6E1-75C8-A280-7744C69ECE8B}"/>
              </a:ext>
            </a:extLst>
          </p:cNvPr>
          <p:cNvSpPr/>
          <p:nvPr/>
        </p:nvSpPr>
        <p:spPr>
          <a:xfrm rot="2700000">
            <a:off x="5399697" y="8454089"/>
            <a:ext cx="975024" cy="975024"/>
          </a:xfrm>
          <a:prstGeom prst="plus">
            <a:avLst>
              <a:gd name="adj" fmla="val 43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de-DE" sz="2700">
              <a:solidFill>
                <a:srgbClr val="FFFFFF"/>
              </a:solidFill>
              <a:latin typeface="Daytona Condensed Light"/>
            </a:endParaRP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B4868B77-8DBE-197E-5BB4-61C57DBF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CBD12358-51D2-46B3-9BDE-DF29528B9454}" type="slidenum">
              <a:rPr lang="en-US">
                <a:solidFill>
                  <a:srgbClr val="96D3ED"/>
                </a:solidFill>
              </a:rPr>
              <a:pPr defTabSz="1371600"/>
              <a:t>33</a:t>
            </a:fld>
            <a:endParaRPr lang="en-US" dirty="0">
              <a:solidFill>
                <a:srgbClr val="96D3ED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80080E-EC8F-3331-8B68-0DEE6EF68533}"/>
              </a:ext>
            </a:extLst>
          </p:cNvPr>
          <p:cNvCxnSpPr/>
          <p:nvPr/>
        </p:nvCxnSpPr>
        <p:spPr>
          <a:xfrm>
            <a:off x="1920241" y="4326338"/>
            <a:ext cx="452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DD180B-D51B-0DF5-A05A-96D02F36693A}"/>
              </a:ext>
            </a:extLst>
          </p:cNvPr>
          <p:cNvSpPr txBox="1"/>
          <p:nvPr/>
        </p:nvSpPr>
        <p:spPr>
          <a:xfrm>
            <a:off x="8293914" y="2716544"/>
            <a:ext cx="858292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371600"/>
            <a:r>
              <a:rPr lang="de-DE" sz="3600" b="1" dirty="0">
                <a:solidFill>
                  <a:srgbClr val="000000"/>
                </a:solidFill>
                <a:latin typeface="Daytona Condensed Light"/>
              </a:rPr>
              <a:t>Success rate vs dose level</a:t>
            </a: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Successfully suppressed bio-marker below the clinical threshold</a:t>
            </a:r>
          </a:p>
        </p:txBody>
      </p:sp>
    </p:spTree>
    <p:extLst>
      <p:ext uri="{BB962C8B-B14F-4D97-AF65-F5344CB8AC3E}">
        <p14:creationId xmlns:p14="http://schemas.microsoft.com/office/powerpoint/2010/main" val="31932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 anchor="t" anchorCtr="0"/>
          <a:lstStyle/>
          <a:p>
            <a:pPr rtl="0"/>
            <a:r>
              <a:rPr lang="de" dirty="0"/>
              <a:t>Summary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3323A7F-0731-EA7F-A80B-28ECA50982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altLang="zh-CN" dirty="0"/>
          </a:p>
          <a:p>
            <a:endParaRPr lang="de-DE" altLang="zh-CN" dirty="0"/>
          </a:p>
          <a:p>
            <a:endParaRPr lang="de-DE" altLang="zh-CN" dirty="0"/>
          </a:p>
          <a:p>
            <a:r>
              <a:rPr lang="de-DE" altLang="zh-CN" dirty="0"/>
              <a:t>Trajectory accuracy: </a:t>
            </a:r>
            <a:r>
              <a:rPr lang="de-DE" altLang="zh-CN" b="1" dirty="0"/>
              <a:t>MSE reduced</a:t>
            </a:r>
            <a:r>
              <a:rPr lang="de-DE" altLang="zh-CN" dirty="0"/>
              <a:t> from 0.07 to 0.02, i.e. by </a:t>
            </a:r>
            <a:r>
              <a:rPr lang="de-DE" altLang="zh-CN" b="1" dirty="0"/>
              <a:t>70%</a:t>
            </a:r>
            <a:r>
              <a:rPr lang="de-DE" altLang="zh-CN" dirty="0"/>
              <a:t>.</a:t>
            </a:r>
          </a:p>
          <a:p>
            <a:r>
              <a:rPr lang="de" dirty="0"/>
              <a:t>Parameter efficiency: trainable parameters of QTFM has only about </a:t>
            </a:r>
            <a:r>
              <a:rPr lang="de" b="1" dirty="0"/>
              <a:t>10% </a:t>
            </a:r>
            <a:r>
              <a:rPr lang="de-DE" dirty="0"/>
              <a:t>of</a:t>
            </a:r>
            <a:r>
              <a:rPr lang="zh-CN" altLang="de-DE" dirty="0"/>
              <a:t> </a:t>
            </a:r>
            <a:r>
              <a:rPr lang="de-DE" altLang="zh-CN" dirty="0"/>
              <a:t>the</a:t>
            </a:r>
            <a:r>
              <a:rPr lang="zh-CN" altLang="de-DE" dirty="0"/>
              <a:t> </a:t>
            </a:r>
            <a:r>
              <a:rPr lang="de-DE" altLang="zh-CN" dirty="0"/>
              <a:t>classical</a:t>
            </a:r>
            <a:r>
              <a:rPr lang="zh-CN" altLang="de-DE" dirty="0"/>
              <a:t> </a:t>
            </a:r>
            <a:r>
              <a:rPr lang="de-DE" altLang="zh-CN" dirty="0"/>
              <a:t>TFM</a:t>
            </a:r>
            <a:r>
              <a:rPr lang="de" b="1" dirty="0"/>
              <a:t>.</a:t>
            </a:r>
          </a:p>
          <a:p>
            <a:endParaRPr lang="de-DE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E1CD956-4B5F-D3D6-80E3-AF109FA7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CBD12358-51D2-46B3-9BDE-DF29528B9454}" type="slidenum">
              <a:rPr lang="en-US">
                <a:solidFill>
                  <a:srgbClr val="96D3ED"/>
                </a:solidFill>
              </a:rPr>
              <a:pPr defTabSz="1371600"/>
              <a:t>34</a:t>
            </a:fld>
            <a:endParaRPr lang="en-US" dirty="0">
              <a:solidFill>
                <a:srgbClr val="96D3ED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9696F0-6F91-339F-6C24-11A08AE830B5}"/>
              </a:ext>
            </a:extLst>
          </p:cNvPr>
          <p:cNvSpPr txBox="1"/>
          <p:nvPr/>
        </p:nvSpPr>
        <p:spPr>
          <a:xfrm>
            <a:off x="3561422" y="4079197"/>
            <a:ext cx="32621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strike="sngStrike" dirty="0">
                <a:solidFill>
                  <a:srgbClr val="000000">
                    <a:lumMod val="50000"/>
                    <a:lumOff val="50000"/>
                  </a:srgbClr>
                </a:solidFill>
                <a:latin typeface="Daytona Condensed Light"/>
              </a:rPr>
              <a:t>Linear + SELU activation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91068-7E10-FCE8-7B12-6A7441B43EAE}"/>
              </a:ext>
            </a:extLst>
          </p:cNvPr>
          <p:cNvSpPr txBox="1"/>
          <p:nvPr/>
        </p:nvSpPr>
        <p:spPr>
          <a:xfrm>
            <a:off x="2064569" y="3180161"/>
            <a:ext cx="62605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b="1" dirty="0">
                <a:solidFill>
                  <a:srgbClr val="000000"/>
                </a:solidFill>
                <a:latin typeface="Daytona Condensed Light"/>
              </a:rPr>
              <a:t>Amplitude encoding + pairweise entanglements</a:t>
            </a:r>
          </a:p>
        </p:txBody>
      </p:sp>
      <p:pic>
        <p:nvPicPr>
          <p:cNvPr id="29" name="Picture 28" descr="A diagram of a circuit&#10;&#10;AI-generated content may be incorrect.">
            <a:extLst>
              <a:ext uri="{FF2B5EF4-FFF2-40B4-BE49-F238E27FC236}">
                <a16:creationId xmlns:a16="http://schemas.microsoft.com/office/drawing/2014/main" id="{B905D952-738B-83AA-5C67-9F3C4774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984" y="2625775"/>
            <a:ext cx="7156640" cy="281144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9FA1D04-9E35-42D9-C6EC-B0197AF8A5AD}"/>
              </a:ext>
            </a:extLst>
          </p:cNvPr>
          <p:cNvGrpSpPr/>
          <p:nvPr/>
        </p:nvGrpSpPr>
        <p:grpSpPr>
          <a:xfrm>
            <a:off x="1601085" y="4769272"/>
            <a:ext cx="7132947" cy="3391070"/>
            <a:chOff x="6964907" y="2895533"/>
            <a:chExt cx="4755298" cy="2260713"/>
          </a:xfrm>
        </p:grpSpPr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EE3645B8-143C-C576-381A-8504083C9A2E}"/>
                </a:ext>
              </a:extLst>
            </p:cNvPr>
            <p:cNvSpPr/>
            <p:nvPr/>
          </p:nvSpPr>
          <p:spPr>
            <a:xfrm rot="5400000">
              <a:off x="9242876" y="2273423"/>
              <a:ext cx="295702" cy="1539922"/>
            </a:xfrm>
            <a:prstGeom prst="leftBrace">
              <a:avLst>
                <a:gd name="adj1" fmla="val 77564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000000"/>
                </a:solidFill>
                <a:latin typeface="Daytona Condensed Light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6026199-804A-6D7F-0B9E-AC76843C47CD}"/>
                </a:ext>
              </a:extLst>
            </p:cNvPr>
            <p:cNvSpPr/>
            <p:nvPr/>
          </p:nvSpPr>
          <p:spPr>
            <a:xfrm>
              <a:off x="8549005" y="3246863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48DAA5-D017-1043-7B2E-9FEF90A10204}"/>
                </a:ext>
              </a:extLst>
            </p:cNvPr>
            <p:cNvSpPr/>
            <p:nvPr/>
          </p:nvSpPr>
          <p:spPr>
            <a:xfrm>
              <a:off x="9968900" y="3246862"/>
              <a:ext cx="334615" cy="18742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/>
              <a:endParaRPr lang="de-DE" sz="2700">
                <a:solidFill>
                  <a:srgbClr val="FFFFFF"/>
                </a:solidFill>
                <a:latin typeface="Daytona Condensed Light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8B21AD4-C4F6-3F75-88FA-6C39B82D23D6}"/>
                </a:ext>
              </a:extLst>
            </p:cNvPr>
            <p:cNvGrpSpPr/>
            <p:nvPr/>
          </p:nvGrpSpPr>
          <p:grpSpPr>
            <a:xfrm>
              <a:off x="6964907" y="3006569"/>
              <a:ext cx="4755298" cy="2149677"/>
              <a:chOff x="6964907" y="3006569"/>
              <a:chExt cx="4755298" cy="21496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D51F5EF-0FFF-77D7-57FD-5D7B086ABD8A}"/>
                  </a:ext>
                </a:extLst>
              </p:cNvPr>
              <p:cNvGrpSpPr/>
              <p:nvPr/>
            </p:nvGrpSpPr>
            <p:grpSpPr>
              <a:xfrm>
                <a:off x="6964907" y="3281953"/>
                <a:ext cx="4717576" cy="1874293"/>
                <a:chOff x="6933063" y="2320119"/>
                <a:chExt cx="4717576" cy="1874293"/>
              </a:xfrm>
            </p:grpSpPr>
            <p:pic>
              <p:nvPicPr>
                <p:cNvPr id="39" name="Graphic 38">
                  <a:extLst>
                    <a:ext uri="{FF2B5EF4-FFF2-40B4-BE49-F238E27FC236}">
                      <a16:creationId xmlns:a16="http://schemas.microsoft.com/office/drawing/2014/main" id="{8F9531C0-E609-0A2A-7E36-9D82BDBAA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42162" t="27678" r="19145" b="44018"/>
                <a:stretch>
                  <a:fillRect/>
                </a:stretch>
              </p:blipFill>
              <p:spPr>
                <a:xfrm>
                  <a:off x="6933063" y="2320119"/>
                  <a:ext cx="4717576" cy="1874293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AFB5B41-C9B0-F88B-4965-ADF4DC079F76}"/>
                    </a:ext>
                  </a:extLst>
                </p:cNvPr>
                <p:cNvSpPr/>
                <p:nvPr/>
              </p:nvSpPr>
              <p:spPr>
                <a:xfrm>
                  <a:off x="8954000" y="2320119"/>
                  <a:ext cx="809768" cy="173781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r>
                    <a:rPr lang="de-DE" sz="2700" dirty="0">
                      <a:solidFill>
                        <a:srgbClr val="000000"/>
                      </a:solidFill>
                      <a:latin typeface="Daytona Condensed Light"/>
                    </a:rPr>
                    <a:t>Hidden layers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CA744C-BA30-01D2-6743-EE0D613B0089}"/>
                  </a:ext>
                </a:extLst>
              </p:cNvPr>
              <p:cNvSpPr txBox="1"/>
              <p:nvPr/>
            </p:nvSpPr>
            <p:spPr>
              <a:xfrm>
                <a:off x="7072630" y="3006569"/>
                <a:ext cx="3315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:r>
                  <a:rPr lang="de-DE" sz="2700" b="1" dirty="0">
                    <a:solidFill>
                      <a:srgbClr val="000000"/>
                    </a:solidFill>
                    <a:latin typeface="Daytona Condensed Light"/>
                  </a:rPr>
                  <a:t>IN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7D7D472-1A3F-05C3-A733-44F83BD40B51}"/>
                  </a:ext>
                </a:extLst>
              </p:cNvPr>
              <p:cNvSpPr txBox="1"/>
              <p:nvPr/>
            </p:nvSpPr>
            <p:spPr>
              <a:xfrm>
                <a:off x="11244434" y="3006569"/>
                <a:ext cx="4757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371600"/>
                <a:r>
                  <a:rPr lang="de-DE" sz="2700" b="1" dirty="0">
                    <a:solidFill>
                      <a:srgbClr val="000000"/>
                    </a:solidFill>
                    <a:latin typeface="Daytona Condensed Light"/>
                  </a:rPr>
                  <a:t>OUT</a:t>
                </a:r>
              </a:p>
            </p:txBody>
          </p:sp>
        </p:grp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0A4AC66-AD88-666A-4A61-62ACBD92CA07}"/>
              </a:ext>
            </a:extLst>
          </p:cNvPr>
          <p:cNvSpPr/>
          <p:nvPr/>
        </p:nvSpPr>
        <p:spPr>
          <a:xfrm>
            <a:off x="3914381" y="5265461"/>
            <a:ext cx="2763672" cy="2894880"/>
          </a:xfrm>
          <a:prstGeom prst="roundRect">
            <a:avLst>
              <a:gd name="adj" fmla="val 8201"/>
            </a:avLst>
          </a:prstGeom>
          <a:solidFill>
            <a:srgbClr val="EAF6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Quantum circuits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FC4F2100-F9B6-8D87-DB54-5755E14A7067}"/>
              </a:ext>
            </a:extLst>
          </p:cNvPr>
          <p:cNvSpPr/>
          <p:nvPr/>
        </p:nvSpPr>
        <p:spPr>
          <a:xfrm flipV="1">
            <a:off x="9797143" y="6054284"/>
            <a:ext cx="642257" cy="69542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de-DE" sz="2700">
              <a:solidFill>
                <a:srgbClr val="FFFFFF"/>
              </a:solidFill>
              <a:latin typeface="Daytona Condensed Light"/>
            </a:endParaRP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B5E068CA-01D1-1F1C-3FFE-77CCBA0728FE}"/>
              </a:ext>
            </a:extLst>
          </p:cNvPr>
          <p:cNvSpPr/>
          <p:nvPr/>
        </p:nvSpPr>
        <p:spPr>
          <a:xfrm flipV="1">
            <a:off x="9797143" y="7137131"/>
            <a:ext cx="642257" cy="69542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de-DE" sz="2700">
              <a:solidFill>
                <a:srgbClr val="FFFFFF"/>
              </a:solidFill>
              <a:latin typeface="Daytona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 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1645920"/>
            <a:ext cx="7543800" cy="2743200"/>
          </a:xfrm>
          <a:noFill/>
        </p:spPr>
        <p:txBody>
          <a:bodyPr rtlCol="0" anchor="t" anchorCtr="0"/>
          <a:lstStyle/>
          <a:p>
            <a:pPr rtl="0"/>
            <a:r>
              <a:rPr lang="de" dirty="0"/>
              <a:t>Plan for Phase 2</a:t>
            </a:r>
          </a:p>
        </p:txBody>
      </p:sp>
      <p:graphicFrame>
        <p:nvGraphicFramePr>
          <p:cNvPr id="5" name="Inhaltsplatzhalter 4" descr="SmartArt-Grafik der einfachen Zeitachse">
            <a:extLst>
              <a:ext uri="{FF2B5EF4-FFF2-40B4-BE49-F238E27FC236}">
                <a16:creationId xmlns:a16="http://schemas.microsoft.com/office/drawing/2014/main" id="{2DA25F38-CDC8-7982-99AE-8D5A8ECABC8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920240" y="3557856"/>
          <a:ext cx="15368910" cy="6021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0977E-6F13-BF38-B075-B7A1E507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CBD12358-51D2-46B3-9BDE-DF29528B9454}" type="slidenum">
              <a:rPr lang="en-US">
                <a:solidFill>
                  <a:srgbClr val="96D3ED"/>
                </a:solidFill>
              </a:rPr>
              <a:pPr defTabSz="1371600"/>
              <a:t>35</a:t>
            </a:fld>
            <a:endParaRPr lang="en-US" dirty="0">
              <a:solidFill>
                <a:srgbClr val="96D3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EBB1-C026-35D6-EF98-C13A785C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Thank You</a:t>
            </a:r>
          </a:p>
        </p:txBody>
      </p:sp>
      <p:pic>
        <p:nvPicPr>
          <p:cNvPr id="7" name="Picture Placeholder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B9FDD3A-7486-B583-7177-044DD95FB9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>
          <a:xfrm>
            <a:off x="2341331" y="4073469"/>
            <a:ext cx="3214629" cy="321462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9944C-1D18-EE20-88B0-C3A81B9E7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8441" y="1097280"/>
            <a:ext cx="9930003" cy="8092440"/>
          </a:xfrm>
        </p:spPr>
        <p:txBody>
          <a:bodyPr anchor="t"/>
          <a:lstStyle/>
          <a:p>
            <a:pPr marL="0" indent="0" algn="ctr">
              <a:buNone/>
            </a:pPr>
            <a:r>
              <a:rPr lang="de-DE" altLang="zh-CN" dirty="0"/>
              <a:t>Our Team</a:t>
            </a:r>
          </a:p>
          <a:p>
            <a:pPr marL="0" indent="0">
              <a:buNone/>
            </a:pPr>
            <a:endParaRPr lang="de-DE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0C5D6-61AF-375D-5323-0D44AE3C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58" y="1623206"/>
            <a:ext cx="1429577" cy="1092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127E2-F6FA-81E6-2FBD-A557C249B2C1}"/>
              </a:ext>
            </a:extLst>
          </p:cNvPr>
          <p:cNvSpPr txBox="1"/>
          <p:nvPr/>
        </p:nvSpPr>
        <p:spPr>
          <a:xfrm>
            <a:off x="2185994" y="3004771"/>
            <a:ext cx="36094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LoCo Quantum @ LinkedIn</a:t>
            </a:r>
          </a:p>
        </p:txBody>
      </p:sp>
      <p:pic>
        <p:nvPicPr>
          <p:cNvPr id="9" name="pasted-movie.gif" descr="pasted-movie.gif">
            <a:extLst>
              <a:ext uri="{FF2B5EF4-FFF2-40B4-BE49-F238E27FC236}">
                <a16:creationId xmlns:a16="http://schemas.microsoft.com/office/drawing/2014/main" id="{D0DB3AF8-5524-657D-910C-CB8BC8ED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110" y="7117065"/>
            <a:ext cx="2657480" cy="26615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asted-movie.gif">
            <a:extLst>
              <a:ext uri="{FF2B5EF4-FFF2-40B4-BE49-F238E27FC236}">
                <a16:creationId xmlns:a16="http://schemas.microsoft.com/office/drawing/2014/main" id="{3DEE2EB7-A193-573C-654F-0721F4104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534"/>
          <a:stretch/>
        </p:blipFill>
        <p:spPr>
          <a:xfrm>
            <a:off x="12767957" y="1698447"/>
            <a:ext cx="2784932" cy="26615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asted-movie.gif">
            <a:extLst>
              <a:ext uri="{FF2B5EF4-FFF2-40B4-BE49-F238E27FC236}">
                <a16:creationId xmlns:a16="http://schemas.microsoft.com/office/drawing/2014/main" id="{228750B0-4C43-5644-1D88-EAB6EEB7C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r="-837" b="17278"/>
          <a:stretch>
            <a:fillRect/>
          </a:stretch>
        </p:blipFill>
        <p:spPr>
          <a:xfrm>
            <a:off x="12850286" y="7047816"/>
            <a:ext cx="2620272" cy="27308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CD8A1-652D-31F1-7AAA-8239D5532EB5}"/>
              </a:ext>
            </a:extLst>
          </p:cNvPr>
          <p:cNvSpPr txBox="1"/>
          <p:nvPr/>
        </p:nvSpPr>
        <p:spPr>
          <a:xfrm>
            <a:off x="10061289" y="2104523"/>
            <a:ext cx="2283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de-DE" altLang="zh-CN" sz="2700" dirty="0">
                <a:solidFill>
                  <a:srgbClr val="000000"/>
                </a:solidFill>
                <a:latin typeface="Daytona Condensed Light"/>
              </a:rPr>
              <a:t>Dr.</a:t>
            </a:r>
            <a:r>
              <a:rPr lang="zh-CN" altLang="de-DE" sz="2700" dirty="0">
                <a:solidFill>
                  <a:srgbClr val="000000"/>
                </a:solidFill>
                <a:latin typeface="Daytona Condensed Light"/>
              </a:rPr>
              <a:t> </a:t>
            </a:r>
            <a:r>
              <a:rPr lang="de-DE" altLang="zh-CN" sz="2700" dirty="0">
                <a:solidFill>
                  <a:srgbClr val="000000"/>
                </a:solidFill>
                <a:latin typeface="Daytona Condensed Light"/>
              </a:rPr>
              <a:t>Zhuo Cao</a:t>
            </a: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Postdoc @ FZJ</a:t>
            </a: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Generative &amp; explainable 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DE356-70D4-B942-6040-13EE2B0ECCF4}"/>
              </a:ext>
            </a:extLst>
          </p:cNvPr>
          <p:cNvSpPr txBox="1"/>
          <p:nvPr/>
        </p:nvSpPr>
        <p:spPr>
          <a:xfrm>
            <a:off x="9691373" y="7187426"/>
            <a:ext cx="30228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de-DE" altLang="zh-CN" sz="2700" dirty="0">
                <a:solidFill>
                  <a:srgbClr val="000000"/>
                </a:solidFill>
                <a:latin typeface="Daytona Condensed Light"/>
              </a:rPr>
              <a:t>Zhongyi Jiang</a:t>
            </a: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PhD student @ FZJ</a:t>
            </a: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Quantum algorithm, Superconducting qubits design &amp; 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6791D-3700-A393-753C-D96C7C38B3F5}"/>
              </a:ext>
            </a:extLst>
          </p:cNvPr>
          <p:cNvSpPr txBox="1"/>
          <p:nvPr/>
        </p:nvSpPr>
        <p:spPr>
          <a:xfrm>
            <a:off x="15359087" y="7097474"/>
            <a:ext cx="2838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de-DE" altLang="zh-CN" sz="2700" dirty="0">
                <a:solidFill>
                  <a:srgbClr val="000000"/>
                </a:solidFill>
                <a:latin typeface="Daytona Condensed Light"/>
              </a:rPr>
              <a:t>Ran Xue</a:t>
            </a:r>
          </a:p>
          <a:p>
            <a:pPr defTabSz="1371600"/>
            <a:r>
              <a:rPr lang="de-DE" altLang="zh-CN" sz="2700" dirty="0">
                <a:solidFill>
                  <a:srgbClr val="000000"/>
                </a:solidFill>
                <a:latin typeface="Daytona Condensed Light"/>
              </a:rPr>
              <a:t>PhD student</a:t>
            </a:r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 @ RWTH Aachen</a:t>
            </a: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Quantum algorithm, spin qubits design &amp; characterization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38A731-C596-2893-644E-0E4390065227}"/>
              </a:ext>
            </a:extLst>
          </p:cNvPr>
          <p:cNvSpPr txBox="1"/>
          <p:nvPr/>
        </p:nvSpPr>
        <p:spPr>
          <a:xfrm>
            <a:off x="12661013" y="4433420"/>
            <a:ext cx="29988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de-DE" altLang="zh-CN" sz="2700" dirty="0">
                <a:solidFill>
                  <a:srgbClr val="000000"/>
                </a:solidFill>
                <a:latin typeface="Daytona Condensed Light"/>
              </a:rPr>
              <a:t>Dr.</a:t>
            </a:r>
            <a:r>
              <a:rPr lang="zh-CN" altLang="de-DE" sz="2700" dirty="0">
                <a:solidFill>
                  <a:srgbClr val="000000"/>
                </a:solidFill>
                <a:latin typeface="Daytona Condensed Light"/>
              </a:rPr>
              <a:t> </a:t>
            </a:r>
            <a:r>
              <a:rPr lang="de-DE" altLang="zh-CN" sz="2700" dirty="0">
                <a:solidFill>
                  <a:srgbClr val="000000"/>
                </a:solidFill>
                <a:latin typeface="Daytona Condensed Light"/>
              </a:rPr>
              <a:t>Mira Sharma</a:t>
            </a: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from RWTH Aachen</a:t>
            </a: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Quantum algorithm,</a:t>
            </a:r>
          </a:p>
          <a:p>
            <a:pPr defTabSz="1371600"/>
            <a:r>
              <a:rPr lang="de-DE" sz="2700" dirty="0">
                <a:solidFill>
                  <a:srgbClr val="000000"/>
                </a:solidFill>
                <a:latin typeface="Daytona Condensed Light"/>
              </a:rPr>
              <a:t>Spin qubits hardware &amp; device modeling</a:t>
            </a:r>
          </a:p>
        </p:txBody>
      </p:sp>
      <p:pic>
        <p:nvPicPr>
          <p:cNvPr id="17" name="pasted-movie.gif">
            <a:extLst>
              <a:ext uri="{FF2B5EF4-FFF2-40B4-BE49-F238E27FC236}">
                <a16:creationId xmlns:a16="http://schemas.microsoft.com/office/drawing/2014/main" id="{520D43DB-CA36-6BED-1449-F3C965D2B0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259" b="31067"/>
          <a:stretch>
            <a:fillRect/>
          </a:stretch>
        </p:blipFill>
        <p:spPr>
          <a:xfrm>
            <a:off x="9810334" y="4210638"/>
            <a:ext cx="2784932" cy="26615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86913-D122-3C06-5666-1D54F659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CBD12358-51D2-46B3-9BDE-DF29528B9454}" type="slidenum">
              <a:rPr lang="en-US">
                <a:solidFill>
                  <a:srgbClr val="96D3ED"/>
                </a:solidFill>
              </a:rPr>
              <a:pPr defTabSz="1371600"/>
              <a:t>36</a:t>
            </a:fld>
            <a:endParaRPr lang="en-US" dirty="0">
              <a:solidFill>
                <a:srgbClr val="96D3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06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dots on a black background&#10;&#10;AI-generated content may be incorrect.">
            <a:extLst>
              <a:ext uri="{FF2B5EF4-FFF2-40B4-BE49-F238E27FC236}">
                <a16:creationId xmlns:a16="http://schemas.microsoft.com/office/drawing/2014/main" id="{B80B3F8B-C8D3-CD93-CC7F-C71E3A77D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4" b="69130"/>
          <a:stretch>
            <a:fillRect/>
          </a:stretch>
        </p:blipFill>
        <p:spPr>
          <a:xfrm>
            <a:off x="12699055" y="7111420"/>
            <a:ext cx="5607995" cy="31755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220" y="1120917"/>
            <a:ext cx="18362086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Quantum Innovation Challenge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9249" y="2320101"/>
            <a:ext cx="5658021" cy="24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4"/>
              </a:lnSpc>
            </a:pPr>
            <a:r>
              <a:rPr lang="en-US" sz="3200" spc="252" dirty="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quantum-challenge.eu</a:t>
            </a:r>
          </a:p>
        </p:txBody>
      </p:sp>
      <p:pic>
        <p:nvPicPr>
          <p:cNvPr id="20" name="better quality">
            <a:hlinkClick r:id="" action="ppaction://media"/>
            <a:extLst>
              <a:ext uri="{FF2B5EF4-FFF2-40B4-BE49-F238E27FC236}">
                <a16:creationId xmlns:a16="http://schemas.microsoft.com/office/drawing/2014/main" id="{8E071040-59D7-1123-A2A7-296D7C548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187597"/>
            <a:ext cx="2599013" cy="2573075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281F50F2-9921-05D0-9F8E-FE1627918879}"/>
              </a:ext>
            </a:extLst>
          </p:cNvPr>
          <p:cNvSpPr txBox="1"/>
          <p:nvPr/>
        </p:nvSpPr>
        <p:spPr>
          <a:xfrm>
            <a:off x="747216" y="3693992"/>
            <a:ext cx="17540784" cy="4663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u="sng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Team Pharm-</a:t>
            </a:r>
            <a:r>
              <a:rPr lang="en-US" sz="5400" b="1" u="sng" dirty="0" err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Jij</a:t>
            </a:r>
            <a:endParaRPr lang="en-US" sz="5400" b="1" u="sng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Lily Lee &amp; Sofia Moliner Bobo</a:t>
            </a: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it-IT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Jij Europe, Jij Inc. Imperial College London</a:t>
            </a:r>
            <a:endParaRPr lang="en-US" sz="4400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en-US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United Kingdom</a:t>
            </a:r>
          </a:p>
        </p:txBody>
      </p:sp>
    </p:spTree>
    <p:extLst>
      <p:ext uri="{BB962C8B-B14F-4D97-AF65-F5344CB8AC3E}">
        <p14:creationId xmlns:p14="http://schemas.microsoft.com/office/powerpoint/2010/main" val="260560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FA3DFE-CD7B-9889-3B5B-8D15CF7C4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18303834" cy="102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46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7DC15-A968-E5ED-0430-C8998F4EF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8024B5-A6FF-A41A-1C11-CE3B3372E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028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0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1750" y="6000750"/>
            <a:ext cx="4286250" cy="571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2028825"/>
            <a:ext cx="12801600" cy="2343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1912" y="6400800"/>
            <a:ext cx="1143000" cy="571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3089" y="6400800"/>
            <a:ext cx="1143000" cy="57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144000"/>
            <a:ext cx="18288000" cy="11430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011680" y="2486025"/>
            <a:ext cx="1426464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5400"/>
              </a:lnSpc>
            </a:pPr>
            <a:r>
              <a:rPr lang="en-US" sz="5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Mechanistic PK/PD Modeling</a:t>
            </a:r>
            <a:endParaRPr lang="en-US" sz="5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1"/>
          <p:cNvSpPr/>
          <p:nvPr/>
        </p:nvSpPr>
        <p:spPr>
          <a:xfrm>
            <a:off x="2011680" y="3400425"/>
            <a:ext cx="14264640" cy="514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4050"/>
              </a:lnSpc>
            </a:pPr>
            <a:r>
              <a:rPr lang="en-US" sz="3375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ODE-Based Approach for Drug Development</a:t>
            </a:r>
            <a:endParaRPr lang="en-US" sz="3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2"/>
          <p:cNvSpPr/>
          <p:nvPr/>
        </p:nvSpPr>
        <p:spPr>
          <a:xfrm>
            <a:off x="3657600" y="4714875"/>
            <a:ext cx="10972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 defTabSz="1371600">
              <a:lnSpc>
                <a:spcPts val="3150"/>
              </a:lnSpc>
            </a:pPr>
            <a:r>
              <a:rPr lang="en-US" sz="22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Integrating mechanistic frameworks with Monte Carlo simulations for robust drug development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497812" y="6200775"/>
            <a:ext cx="395085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600"/>
              </a:lnSpc>
            </a:pPr>
            <a:r>
              <a:rPr lang="en-US" sz="27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dy/dt = f(y,t,p)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4"/>
          <p:cNvSpPr/>
          <p:nvPr/>
        </p:nvSpPr>
        <p:spPr>
          <a:xfrm>
            <a:off x="457201" y="9372600"/>
            <a:ext cx="4920347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025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EQTC Presentation</a:t>
            </a:r>
            <a:endParaRPr lang="en-US" sz="20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5"/>
          <p:cNvSpPr/>
          <p:nvPr/>
        </p:nvSpPr>
        <p:spPr>
          <a:xfrm>
            <a:off x="457201" y="9772650"/>
            <a:ext cx="4920347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November 11, 2025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6"/>
          <p:cNvSpPr/>
          <p:nvPr/>
        </p:nvSpPr>
        <p:spPr>
          <a:xfrm>
            <a:off x="13898166" y="9372600"/>
            <a:ext cx="3932634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r" defTabSz="1371600">
              <a:lnSpc>
                <a:spcPts val="3150"/>
              </a:lnSpc>
            </a:pPr>
            <a:r>
              <a:rPr lang="en-US" sz="2025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Team Entangled Angle</a:t>
            </a:r>
            <a:endParaRPr lang="en-US" sz="20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7"/>
          <p:cNvSpPr/>
          <p:nvPr/>
        </p:nvSpPr>
        <p:spPr>
          <a:xfrm>
            <a:off x="12910454" y="9772650"/>
            <a:ext cx="4920347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r" defTabSz="1371600">
              <a:lnSpc>
                <a:spcPts val="2250"/>
              </a:lnSpc>
            </a:pPr>
            <a:r>
              <a:rPr lang="en-US" sz="1575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Nandan Patel, Isshaan Singh, Reena Monica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CD4AF-EFD2-A5A1-0E74-E23B9600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4F92421-8C6D-71FB-EF03-99FA19A0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95" y="7620"/>
            <a:ext cx="18279263" cy="102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52279-8B0C-3FF7-A06D-01104F1D3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people and data&#10;&#10;AI-generated content may be incorrect.">
            <a:extLst>
              <a:ext uri="{FF2B5EF4-FFF2-40B4-BE49-F238E27FC236}">
                <a16:creationId xmlns:a16="http://schemas.microsoft.com/office/drawing/2014/main" id="{E104EA18-3359-E540-94C6-93933BB7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9281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48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1A56C-2A4D-325E-809A-8CFD4D15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iagram&#10;&#10;AI-generated content may be incorrect.">
            <a:extLst>
              <a:ext uri="{FF2B5EF4-FFF2-40B4-BE49-F238E27FC236}">
                <a16:creationId xmlns:a16="http://schemas.microsoft.com/office/drawing/2014/main" id="{70D6BD21-FFE3-BC8C-E8F5-949F7F68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215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45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A7329-2F42-592C-0645-CB0421ED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BFD97E-FB0B-8A80-5566-7014906D6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0"/>
            <a:ext cx="1829281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55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75A9-E886-6EFE-2C89-6402CB62F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chart with text&#10;&#10;AI-generated content may be incorrect.">
            <a:extLst>
              <a:ext uri="{FF2B5EF4-FFF2-40B4-BE49-F238E27FC236}">
                <a16:creationId xmlns:a16="http://schemas.microsoft.com/office/drawing/2014/main" id="{868FE1BF-307C-7154-5090-B6846CA7A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"/>
            <a:ext cx="18279163" cy="102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83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2F634-1A86-D362-6572-6394AA7C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D5B85D67-2389-6E5E-C292-A7E271CD3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" y="0"/>
            <a:ext cx="1829281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92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A42B2-6013-3773-E961-1E1062ED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model&#10;&#10;AI-generated content may be incorrect.">
            <a:extLst>
              <a:ext uri="{FF2B5EF4-FFF2-40B4-BE49-F238E27FC236}">
                <a16:creationId xmlns:a16="http://schemas.microsoft.com/office/drawing/2014/main" id="{AB6CB493-D19B-C290-0E9D-66F79FAAB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1828687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5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E0D7-6249-9F61-4BA5-C5AAC288F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E99904-D2CD-50A8-53B6-7AD99DEA2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215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dots on a black background&#10;&#10;AI-generated content may be incorrect.">
            <a:extLst>
              <a:ext uri="{FF2B5EF4-FFF2-40B4-BE49-F238E27FC236}">
                <a16:creationId xmlns:a16="http://schemas.microsoft.com/office/drawing/2014/main" id="{B80B3F8B-C8D3-CD93-CC7F-C71E3A77D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4" b="69130"/>
          <a:stretch>
            <a:fillRect/>
          </a:stretch>
        </p:blipFill>
        <p:spPr>
          <a:xfrm>
            <a:off x="12699055" y="7111420"/>
            <a:ext cx="5607995" cy="31755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220" y="1120917"/>
            <a:ext cx="18362086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Quantum Innovation Challenge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9249" y="2320101"/>
            <a:ext cx="5658021" cy="24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4"/>
              </a:lnSpc>
            </a:pPr>
            <a:r>
              <a:rPr lang="en-US" sz="3200" spc="252" dirty="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quantum-challenge.eu</a:t>
            </a:r>
          </a:p>
        </p:txBody>
      </p:sp>
      <p:pic>
        <p:nvPicPr>
          <p:cNvPr id="20" name="better quality">
            <a:hlinkClick r:id="" action="ppaction://media"/>
            <a:extLst>
              <a:ext uri="{FF2B5EF4-FFF2-40B4-BE49-F238E27FC236}">
                <a16:creationId xmlns:a16="http://schemas.microsoft.com/office/drawing/2014/main" id="{8E071040-59D7-1123-A2A7-296D7C548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187597"/>
            <a:ext cx="2599013" cy="2573075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281F50F2-9921-05D0-9F8E-FE1627918879}"/>
              </a:ext>
            </a:extLst>
          </p:cNvPr>
          <p:cNvSpPr txBox="1"/>
          <p:nvPr/>
        </p:nvSpPr>
        <p:spPr>
          <a:xfrm>
            <a:off x="747216" y="3693992"/>
            <a:ext cx="17540784" cy="4663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u="sng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Team PNU</a:t>
            </a: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Seon-Geun Jeong &amp; </a:t>
            </a:r>
            <a:r>
              <a:rPr lang="en-US" sz="5400" b="1" dirty="0" err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Juseon</a:t>
            </a: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Kim</a:t>
            </a: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it-IT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Pusan National University</a:t>
            </a:r>
            <a:endParaRPr lang="en-US" sz="4400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en-US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11462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C61901-AF1A-8145-A102-AF2941C576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7746">
            <a:off x="3670974" y="-3136707"/>
            <a:ext cx="10625499" cy="177034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6AB9B9-8330-BB4E-BBF9-E1E532BACDDA}"/>
              </a:ext>
            </a:extLst>
          </p:cNvPr>
          <p:cNvSpPr/>
          <p:nvPr/>
        </p:nvSpPr>
        <p:spPr>
          <a:xfrm>
            <a:off x="2286000" y="-26880"/>
            <a:ext cx="13716000" cy="10304354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92A2D-2B71-9E4F-ABC3-75A9126A6D2D}"/>
              </a:ext>
            </a:extLst>
          </p:cNvPr>
          <p:cNvSpPr/>
          <p:nvPr/>
        </p:nvSpPr>
        <p:spPr>
          <a:xfrm>
            <a:off x="2286000" y="0"/>
            <a:ext cx="18288000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1EBD45-B92F-404D-80DD-992197E89A14}"/>
              </a:ext>
            </a:extLst>
          </p:cNvPr>
          <p:cNvSpPr/>
          <p:nvPr/>
        </p:nvSpPr>
        <p:spPr>
          <a:xfrm>
            <a:off x="2286000" y="8688542"/>
            <a:ext cx="13716000" cy="107513"/>
          </a:xfrm>
          <a:prstGeom prst="rect">
            <a:avLst/>
          </a:prstGeom>
          <a:gradFill>
            <a:gsLst>
              <a:gs pos="4000">
                <a:srgbClr val="00964F"/>
              </a:gs>
              <a:gs pos="100000">
                <a:srgbClr val="004F9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1" name="이등변 삼각형 39">
            <a:extLst>
              <a:ext uri="{FF2B5EF4-FFF2-40B4-BE49-F238E27FC236}">
                <a16:creationId xmlns:a16="http://schemas.microsoft.com/office/drawing/2014/main" id="{B4DC1D28-5E02-284A-A8CE-3FD458DC467C}"/>
              </a:ext>
            </a:extLst>
          </p:cNvPr>
          <p:cNvSpPr/>
          <p:nvPr/>
        </p:nvSpPr>
        <p:spPr>
          <a:xfrm rot="5400000" flipH="1">
            <a:off x="13818061" y="-168579"/>
            <a:ext cx="2325824" cy="2309609"/>
          </a:xfrm>
          <a:custGeom>
            <a:avLst/>
            <a:gdLst>
              <a:gd name="connsiteX0" fmla="*/ 0 w 1702950"/>
              <a:gd name="connsiteY0" fmla="*/ 1129431 h 1129431"/>
              <a:gd name="connsiteX1" fmla="*/ 851475 w 1702950"/>
              <a:gd name="connsiteY1" fmla="*/ 0 h 1129431"/>
              <a:gd name="connsiteX2" fmla="*/ 1702950 w 1702950"/>
              <a:gd name="connsiteY2" fmla="*/ 1129431 h 1129431"/>
              <a:gd name="connsiteX3" fmla="*/ 0 w 1702950"/>
              <a:gd name="connsiteY3" fmla="*/ 1129431 h 1129431"/>
              <a:gd name="connsiteX0" fmla="*/ 0 w 1871383"/>
              <a:gd name="connsiteY0" fmla="*/ 1152877 h 1152877"/>
              <a:gd name="connsiteX1" fmla="*/ 1871383 w 1871383"/>
              <a:gd name="connsiteY1" fmla="*/ 0 h 1152877"/>
              <a:gd name="connsiteX2" fmla="*/ 1702950 w 1871383"/>
              <a:gd name="connsiteY2" fmla="*/ 1152877 h 1152877"/>
              <a:gd name="connsiteX3" fmla="*/ 0 w 1871383"/>
              <a:gd name="connsiteY3" fmla="*/ 1152877 h 1152877"/>
              <a:gd name="connsiteX0" fmla="*/ 0 w 1878796"/>
              <a:gd name="connsiteY0" fmla="*/ 1152877 h 1539739"/>
              <a:gd name="connsiteX1" fmla="*/ 1871383 w 1878796"/>
              <a:gd name="connsiteY1" fmla="*/ 0 h 1539739"/>
              <a:gd name="connsiteX2" fmla="*/ 1878796 w 1878796"/>
              <a:gd name="connsiteY2" fmla="*/ 1539739 h 1539739"/>
              <a:gd name="connsiteX3" fmla="*/ 0 w 1878796"/>
              <a:gd name="connsiteY3" fmla="*/ 1152877 h 1539739"/>
              <a:gd name="connsiteX0" fmla="*/ 0 w 1562273"/>
              <a:gd name="connsiteY0" fmla="*/ 39185 h 1539739"/>
              <a:gd name="connsiteX1" fmla="*/ 1554860 w 1562273"/>
              <a:gd name="connsiteY1" fmla="*/ 0 h 1539739"/>
              <a:gd name="connsiteX2" fmla="*/ 1562273 w 1562273"/>
              <a:gd name="connsiteY2" fmla="*/ 1539739 h 1539739"/>
              <a:gd name="connsiteX3" fmla="*/ 0 w 1562273"/>
              <a:gd name="connsiteY3" fmla="*/ 39185 h 1539739"/>
              <a:gd name="connsiteX0" fmla="*/ 0 w 1550549"/>
              <a:gd name="connsiteY0" fmla="*/ 39185 h 1539739"/>
              <a:gd name="connsiteX1" fmla="*/ 1543136 w 1550549"/>
              <a:gd name="connsiteY1" fmla="*/ 0 h 1539739"/>
              <a:gd name="connsiteX2" fmla="*/ 1550549 w 1550549"/>
              <a:gd name="connsiteY2" fmla="*/ 1539739 h 1539739"/>
              <a:gd name="connsiteX3" fmla="*/ 0 w 1550549"/>
              <a:gd name="connsiteY3" fmla="*/ 39185 h 153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0549" h="1539739">
                <a:moveTo>
                  <a:pt x="0" y="39185"/>
                </a:moveTo>
                <a:lnTo>
                  <a:pt x="1543136" y="0"/>
                </a:lnTo>
                <a:lnTo>
                  <a:pt x="1550549" y="1539739"/>
                </a:lnTo>
                <a:lnTo>
                  <a:pt x="0" y="39185"/>
                </a:lnTo>
                <a:close/>
              </a:path>
            </a:pathLst>
          </a:custGeom>
          <a:gradFill>
            <a:gsLst>
              <a:gs pos="0">
                <a:srgbClr val="00964F"/>
              </a:gs>
              <a:gs pos="100000">
                <a:srgbClr val="004F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6" name="그림 15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3236E165-6B76-EE48-87A1-FE96D22F2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753" y="9036548"/>
            <a:ext cx="4123941" cy="1037087"/>
          </a:xfrm>
          <a:prstGeom prst="rect">
            <a:avLst/>
          </a:prstGeom>
        </p:spPr>
      </p:pic>
      <p:sp>
        <p:nvSpPr>
          <p:cNvPr id="19" name="제목 22">
            <a:extLst>
              <a:ext uri="{FF2B5EF4-FFF2-40B4-BE49-F238E27FC236}">
                <a16:creationId xmlns:a16="http://schemas.microsoft.com/office/drawing/2014/main" id="{D0B651CA-C4ED-9349-B06A-70A772DBBB21}"/>
              </a:ext>
            </a:extLst>
          </p:cNvPr>
          <p:cNvSpPr txBox="1">
            <a:spLocks/>
          </p:cNvSpPr>
          <p:nvPr/>
        </p:nvSpPr>
        <p:spPr>
          <a:xfrm>
            <a:off x="923330" y="5871664"/>
            <a:ext cx="9907383" cy="731156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50000"/>
              </a:lnSpc>
            </a:pPr>
            <a:r>
              <a:rPr lang="en-US" altLang="ko-KR" sz="2100" b="1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Team PNU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: Pusan National University, Republic of Korea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12DDC5-EE59-D842-B3A8-E5D907E7108F}"/>
              </a:ext>
            </a:extLst>
          </p:cNvPr>
          <p:cNvSpPr/>
          <p:nvPr/>
        </p:nvSpPr>
        <p:spPr>
          <a:xfrm>
            <a:off x="2708731" y="2093584"/>
            <a:ext cx="12870539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tabLst>
                <a:tab pos="7536657" algn="l"/>
              </a:tabLst>
            </a:pPr>
            <a:r>
              <a:rPr lang="en-US" altLang="ko-KR" sz="3750" b="1" dirty="0">
                <a:solidFill>
                  <a:prstClr val="black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Quantum Neural Network-enhanced Residual Multi-Layer Perceptron Mixture-of-Experts </a:t>
            </a:r>
            <a:br>
              <a:rPr lang="en-US" altLang="ko-KR" sz="3750" b="1" dirty="0">
                <a:solidFill>
                  <a:prstClr val="black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3750" b="1" dirty="0">
                <a:solidFill>
                  <a:prstClr val="black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(QNN-enhanced </a:t>
            </a:r>
            <a:r>
              <a:rPr lang="en-US" altLang="ko-KR" sz="3750" b="1" dirty="0" err="1">
                <a:solidFill>
                  <a:prstClr val="black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ResMLP_MoE</a:t>
            </a:r>
            <a:r>
              <a:rPr lang="en-US" altLang="ko-KR" sz="3750" b="1" dirty="0">
                <a:solidFill>
                  <a:prstClr val="black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0E7E184-4B38-DF41-BBBB-37E23427DEDB}"/>
              </a:ext>
            </a:extLst>
          </p:cNvPr>
          <p:cNvSpPr/>
          <p:nvPr/>
        </p:nvSpPr>
        <p:spPr>
          <a:xfrm>
            <a:off x="2286001" y="-9492"/>
            <a:ext cx="5853620" cy="1050903"/>
          </a:xfrm>
          <a:prstGeom prst="roundRect">
            <a:avLst>
              <a:gd name="adj" fmla="val 0"/>
            </a:avLst>
          </a:prstGeom>
          <a:solidFill>
            <a:srgbClr val="009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R" altLang="en-US" sz="270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C77E9D-AB70-0E46-A7C1-015A856AA594}"/>
              </a:ext>
            </a:extLst>
          </p:cNvPr>
          <p:cNvSpPr/>
          <p:nvPr/>
        </p:nvSpPr>
        <p:spPr>
          <a:xfrm>
            <a:off x="2423858" y="25749"/>
            <a:ext cx="557790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ko-KR" sz="2850" b="1" dirty="0">
                <a:solidFill>
                  <a:prstClr val="white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Quantum Innovation Challenge 2025</a:t>
            </a:r>
            <a:endParaRPr lang="ko-KR" altLang="en-US" sz="2850" b="1" dirty="0">
              <a:solidFill>
                <a:prstClr val="white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제목 22">
            <a:extLst>
              <a:ext uri="{FF2B5EF4-FFF2-40B4-BE49-F238E27FC236}">
                <a16:creationId xmlns:a16="http://schemas.microsoft.com/office/drawing/2014/main" id="{7E3C6CA4-75AE-2234-6AF1-E122D314D555}"/>
              </a:ext>
            </a:extLst>
          </p:cNvPr>
          <p:cNvSpPr txBox="1">
            <a:spLocks/>
          </p:cNvSpPr>
          <p:nvPr/>
        </p:nvSpPr>
        <p:spPr>
          <a:xfrm>
            <a:off x="4190309" y="4542984"/>
            <a:ext cx="9907383" cy="150984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50000"/>
              </a:lnSpc>
            </a:pPr>
            <a:r>
              <a:rPr lang="en-US" altLang="ko-KR" sz="2700" b="1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Presenter: </a:t>
            </a:r>
            <a:r>
              <a:rPr lang="en-US" altLang="ko-KR" sz="2700" b="1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Seon-Geun</a:t>
            </a:r>
            <a:r>
              <a:rPr lang="en-US" altLang="ko-KR" sz="2700" b="1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700" b="1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Jeong</a:t>
            </a:r>
            <a:endParaRPr lang="en-US" altLang="ko-KR" sz="2700" b="1" dirty="0">
              <a:solidFill>
                <a:prstClr val="black"/>
              </a:solidFill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제목 22">
            <a:extLst>
              <a:ext uri="{FF2B5EF4-FFF2-40B4-BE49-F238E27FC236}">
                <a16:creationId xmlns:a16="http://schemas.microsoft.com/office/drawing/2014/main" id="{EB007125-11B3-41B4-A965-D7AA7FF29856}"/>
              </a:ext>
            </a:extLst>
          </p:cNvPr>
          <p:cNvSpPr txBox="1">
            <a:spLocks/>
          </p:cNvSpPr>
          <p:nvPr/>
        </p:nvSpPr>
        <p:spPr>
          <a:xfrm>
            <a:off x="11560703" y="6552776"/>
            <a:ext cx="3117255" cy="150984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defTabSz="1371600">
              <a:lnSpc>
                <a:spcPct val="150000"/>
              </a:lnSpc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Prof. Won-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Joo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Hwang</a:t>
            </a:r>
          </a:p>
          <a:p>
            <a:pPr defTabSz="1371600">
              <a:lnSpc>
                <a:spcPct val="150000"/>
              </a:lnSpc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Prof.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Giltae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Song</a:t>
            </a:r>
          </a:p>
          <a:p>
            <a:pPr defTabSz="1371600">
              <a:lnSpc>
                <a:spcPct val="150000"/>
              </a:lnSpc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Prof. In-Soo Yoon</a:t>
            </a:r>
          </a:p>
        </p:txBody>
      </p:sp>
      <p:sp>
        <p:nvSpPr>
          <p:cNvPr id="17" name="제목 22">
            <a:extLst>
              <a:ext uri="{FF2B5EF4-FFF2-40B4-BE49-F238E27FC236}">
                <a16:creationId xmlns:a16="http://schemas.microsoft.com/office/drawing/2014/main" id="{FAE3EA82-35D8-48AA-AC5C-D632A499E6F2}"/>
              </a:ext>
            </a:extLst>
          </p:cNvPr>
          <p:cNvSpPr txBox="1">
            <a:spLocks/>
          </p:cNvSpPr>
          <p:nvPr/>
        </p:nvSpPr>
        <p:spPr>
          <a:xfrm>
            <a:off x="2376818" y="6523842"/>
            <a:ext cx="5080473" cy="2113947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defTabSz="1371600">
              <a:lnSpc>
                <a:spcPct val="150000"/>
              </a:lnSpc>
            </a:pP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Seon-Geun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Jeong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 defTabSz="1371600">
              <a:lnSpc>
                <a:spcPct val="150000"/>
              </a:lnSpc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Doan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Hieu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Nguyen,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 defTabSz="1371600">
              <a:lnSpc>
                <a:spcPct val="150000"/>
              </a:lnSpc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Le Tung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Giang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 defTabSz="1371600">
              <a:lnSpc>
                <a:spcPct val="150000"/>
              </a:lnSpc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Mai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Dinh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Cong, M.S. Candidate</a:t>
            </a:r>
          </a:p>
        </p:txBody>
      </p:sp>
      <p:sp>
        <p:nvSpPr>
          <p:cNvPr id="18" name="제목 22">
            <a:extLst>
              <a:ext uri="{FF2B5EF4-FFF2-40B4-BE49-F238E27FC236}">
                <a16:creationId xmlns:a16="http://schemas.microsoft.com/office/drawing/2014/main" id="{60176B8C-6BC3-47CA-942B-F2B15326A69F}"/>
              </a:ext>
            </a:extLst>
          </p:cNvPr>
          <p:cNvSpPr txBox="1">
            <a:spLocks/>
          </p:cNvSpPr>
          <p:nvPr/>
        </p:nvSpPr>
        <p:spPr>
          <a:xfrm>
            <a:off x="7075745" y="6552776"/>
            <a:ext cx="5080473" cy="1509849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rgbClr val="6F5D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pPr defTabSz="1371600">
              <a:lnSpc>
                <a:spcPct val="150000"/>
              </a:lnSpc>
            </a:pP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Sanghun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Sel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 defTabSz="1371600">
              <a:lnSpc>
                <a:spcPct val="150000"/>
              </a:lnSpc>
            </a:pP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Juseong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Kim,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Ph.D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Candidate</a:t>
            </a:r>
          </a:p>
          <a:p>
            <a:pPr defTabSz="1371600">
              <a:lnSpc>
                <a:spcPct val="150000"/>
              </a:lnSpc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Min-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Gyeol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Kim, M.S. Candidate</a:t>
            </a:r>
          </a:p>
        </p:txBody>
      </p:sp>
    </p:spTree>
    <p:extLst>
      <p:ext uri="{BB962C8B-B14F-4D97-AF65-F5344CB8AC3E}">
        <p14:creationId xmlns:p14="http://schemas.microsoft.com/office/powerpoint/2010/main" val="294931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14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371600"/>
            <a:ext cx="7772400" cy="6972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714500"/>
            <a:ext cx="428625" cy="514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2514600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4290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4343400"/>
            <a:ext cx="200025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5314950"/>
            <a:ext cx="7086600" cy="1943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900" y="5600700"/>
            <a:ext cx="17145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1200" y="1371600"/>
            <a:ext cx="7772400" cy="6972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4100" y="1714500"/>
            <a:ext cx="371475" cy="514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93738" y="2457450"/>
            <a:ext cx="2836962" cy="4000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4100" y="3086100"/>
            <a:ext cx="70866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4101" y="3086100"/>
            <a:ext cx="1195463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39563" y="3086100"/>
            <a:ext cx="2927375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66937" y="3086100"/>
            <a:ext cx="2963763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44101" y="3657600"/>
            <a:ext cx="1195463" cy="914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39563" y="3657600"/>
            <a:ext cx="2927375" cy="914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66937" y="3657600"/>
            <a:ext cx="2963763" cy="914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44101" y="4572000"/>
            <a:ext cx="1195463" cy="571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39563" y="4572000"/>
            <a:ext cx="2927375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66937" y="4572000"/>
            <a:ext cx="2963763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44101" y="5143500"/>
            <a:ext cx="1195463" cy="914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39563" y="5143500"/>
            <a:ext cx="2927375" cy="914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66937" y="5143500"/>
            <a:ext cx="2963763" cy="914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44101" y="6057900"/>
            <a:ext cx="1195463" cy="914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139563" y="6057900"/>
            <a:ext cx="2927375" cy="914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066937" y="6057900"/>
            <a:ext cx="2963763" cy="914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44101" y="6972300"/>
            <a:ext cx="1195463" cy="914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139563" y="6972300"/>
            <a:ext cx="2927375" cy="914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066937" y="6972300"/>
            <a:ext cx="2963763" cy="914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944100" y="6972300"/>
            <a:ext cx="3429000" cy="10287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15550" y="7200900"/>
            <a:ext cx="228600" cy="228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601700" y="6972300"/>
            <a:ext cx="3429000" cy="1028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773150" y="7200900"/>
            <a:ext cx="228600" cy="2286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9772650"/>
            <a:ext cx="18288000" cy="514350"/>
          </a:xfrm>
          <a:prstGeom prst="rect">
            <a:avLst/>
          </a:prstGeom>
        </p:spPr>
      </p:pic>
      <p:sp>
        <p:nvSpPr>
          <p:cNvPr id="38" name="Text 0"/>
          <p:cNvSpPr/>
          <p:nvPr/>
        </p:nvSpPr>
        <p:spPr>
          <a:xfrm>
            <a:off x="914400" y="571500"/>
            <a:ext cx="1975104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4500"/>
              </a:lnSpc>
            </a:pPr>
            <a:r>
              <a:rPr lang="en-US" sz="40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Research Objective &amp; Dataset Overview</a:t>
            </a:r>
            <a:endParaRPr lang="en-US" sz="4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 1"/>
          <p:cNvSpPr/>
          <p:nvPr/>
        </p:nvSpPr>
        <p:spPr>
          <a:xfrm>
            <a:off x="1914525" y="1743075"/>
            <a:ext cx="447404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600"/>
              </a:lnSpc>
            </a:pPr>
            <a:r>
              <a:rPr lang="en-US" sz="27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Research Objective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Text 2"/>
          <p:cNvSpPr/>
          <p:nvPr/>
        </p:nvSpPr>
        <p:spPr>
          <a:xfrm>
            <a:off x="1714500" y="2457450"/>
            <a:ext cx="6629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Establish link between administered drug doses and measurable outcomes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 3"/>
          <p:cNvSpPr/>
          <p:nvPr/>
        </p:nvSpPr>
        <p:spPr>
          <a:xfrm>
            <a:off x="1657350" y="3371850"/>
            <a:ext cx="66865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Simulate realistic treatment scenarios and develop informed dosing recommendations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 4"/>
          <p:cNvSpPr/>
          <p:nvPr/>
        </p:nvSpPr>
        <p:spPr>
          <a:xfrm>
            <a:off x="1628775" y="4286250"/>
            <a:ext cx="6715125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Investigate how drugs move through the body (PK) and their effects (PD)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 5"/>
          <p:cNvSpPr/>
          <p:nvPr/>
        </p:nvSpPr>
        <p:spPr>
          <a:xfrm>
            <a:off x="1771651" y="5543550"/>
            <a:ext cx="231136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Challenge: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Text 6"/>
          <p:cNvSpPr/>
          <p:nvPr/>
        </p:nvSpPr>
        <p:spPr>
          <a:xfrm>
            <a:off x="1485900" y="6000750"/>
            <a:ext cx="6629400" cy="1028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Connecting complex physiological processes to observable measurements while accounting for individual variability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 7"/>
          <p:cNvSpPr/>
          <p:nvPr/>
        </p:nvSpPr>
        <p:spPr>
          <a:xfrm>
            <a:off x="10544176" y="1743075"/>
            <a:ext cx="416221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600"/>
              </a:lnSpc>
            </a:pPr>
            <a:r>
              <a:rPr lang="en-US" sz="27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Dataset Structure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 8"/>
          <p:cNvSpPr/>
          <p:nvPr/>
        </p:nvSpPr>
        <p:spPr>
          <a:xfrm>
            <a:off x="9944100" y="2486025"/>
            <a:ext cx="190309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Dimensions: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 9"/>
          <p:cNvSpPr/>
          <p:nvPr/>
        </p:nvSpPr>
        <p:spPr>
          <a:xfrm>
            <a:off x="14365189" y="2457450"/>
            <a:ext cx="3404354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2820 rows × 11 columns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Text 10"/>
          <p:cNvSpPr/>
          <p:nvPr/>
        </p:nvSpPr>
        <p:spPr>
          <a:xfrm>
            <a:off x="10058400" y="3086100"/>
            <a:ext cx="143455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Column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Text 11"/>
          <p:cNvSpPr/>
          <p:nvPr/>
        </p:nvSpPr>
        <p:spPr>
          <a:xfrm>
            <a:off x="11253863" y="3086100"/>
            <a:ext cx="35128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Description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Text 12"/>
          <p:cNvSpPr/>
          <p:nvPr/>
        </p:nvSpPr>
        <p:spPr>
          <a:xfrm>
            <a:off x="14181238" y="3086100"/>
            <a:ext cx="3556517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Role in Modeling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Text 13"/>
          <p:cNvSpPr/>
          <p:nvPr/>
        </p:nvSpPr>
        <p:spPr>
          <a:xfrm>
            <a:off x="10058401" y="3657600"/>
            <a:ext cx="1195463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Text 14"/>
          <p:cNvSpPr/>
          <p:nvPr/>
        </p:nvSpPr>
        <p:spPr>
          <a:xfrm>
            <a:off x="11253863" y="3657600"/>
            <a:ext cx="351285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Subject identifier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Text 15"/>
          <p:cNvSpPr/>
          <p:nvPr/>
        </p:nvSpPr>
        <p:spPr>
          <a:xfrm>
            <a:off x="14181237" y="3657600"/>
            <a:ext cx="2963763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Tracks repeated measures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Text 16"/>
          <p:cNvSpPr/>
          <p:nvPr/>
        </p:nvSpPr>
        <p:spPr>
          <a:xfrm>
            <a:off x="10058401" y="4572000"/>
            <a:ext cx="1195463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BW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Text 17"/>
          <p:cNvSpPr/>
          <p:nvPr/>
        </p:nvSpPr>
        <p:spPr>
          <a:xfrm>
            <a:off x="11253863" y="4572000"/>
            <a:ext cx="35128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Body weight (kg)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Text 18"/>
          <p:cNvSpPr/>
          <p:nvPr/>
        </p:nvSpPr>
        <p:spPr>
          <a:xfrm>
            <a:off x="14181238" y="4572000"/>
            <a:ext cx="3556517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PK covariate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Text 19"/>
          <p:cNvSpPr/>
          <p:nvPr/>
        </p:nvSpPr>
        <p:spPr>
          <a:xfrm>
            <a:off x="10058400" y="5143500"/>
            <a:ext cx="1434555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COMED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Text 20"/>
          <p:cNvSpPr/>
          <p:nvPr/>
        </p:nvSpPr>
        <p:spPr>
          <a:xfrm>
            <a:off x="11253863" y="5143500"/>
            <a:ext cx="2927375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Concomitant medication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Text 21"/>
          <p:cNvSpPr/>
          <p:nvPr/>
        </p:nvSpPr>
        <p:spPr>
          <a:xfrm>
            <a:off x="14181238" y="5143500"/>
            <a:ext cx="3556517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 covariate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Text 22"/>
          <p:cNvSpPr/>
          <p:nvPr/>
        </p:nvSpPr>
        <p:spPr>
          <a:xfrm>
            <a:off x="10058401" y="6057900"/>
            <a:ext cx="1195463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DOSE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xt 23"/>
          <p:cNvSpPr/>
          <p:nvPr/>
        </p:nvSpPr>
        <p:spPr>
          <a:xfrm>
            <a:off x="11253863" y="6057900"/>
            <a:ext cx="2927375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Administered dose (mg)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 24"/>
          <p:cNvSpPr/>
          <p:nvPr/>
        </p:nvSpPr>
        <p:spPr>
          <a:xfrm>
            <a:off x="14181238" y="6057900"/>
            <a:ext cx="3556517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Primary driver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Text 25"/>
          <p:cNvSpPr/>
          <p:nvPr/>
        </p:nvSpPr>
        <p:spPr>
          <a:xfrm>
            <a:off x="10058401" y="6972300"/>
            <a:ext cx="1195463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 28"/>
          <p:cNvSpPr/>
          <p:nvPr/>
        </p:nvSpPr>
        <p:spPr>
          <a:xfrm>
            <a:off x="10393264" y="7140389"/>
            <a:ext cx="279490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PK Measurements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Text 29"/>
          <p:cNvSpPr/>
          <p:nvPr/>
        </p:nvSpPr>
        <p:spPr>
          <a:xfrm>
            <a:off x="10143062" y="7458075"/>
            <a:ext cx="370332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Drug concentrations in plasma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Text 30"/>
          <p:cNvSpPr/>
          <p:nvPr/>
        </p:nvSpPr>
        <p:spPr>
          <a:xfrm>
            <a:off x="14116051" y="7143750"/>
            <a:ext cx="207026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 Outcomes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Text 31"/>
          <p:cNvSpPr/>
          <p:nvPr/>
        </p:nvSpPr>
        <p:spPr>
          <a:xfrm>
            <a:off x="13773150" y="7543800"/>
            <a:ext cx="370332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Biomarker levels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Text 32"/>
          <p:cNvSpPr/>
          <p:nvPr/>
        </p:nvSpPr>
        <p:spPr>
          <a:xfrm>
            <a:off x="914400" y="9886950"/>
            <a:ext cx="9249459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Mechanistic PK/PD Modeling: An ODE-Based Approach for Drug Development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Text 33"/>
          <p:cNvSpPr/>
          <p:nvPr/>
        </p:nvSpPr>
        <p:spPr>
          <a:xfrm>
            <a:off x="17051685" y="9886950"/>
            <a:ext cx="386298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2/8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58658C-E0D1-E448-700E-0E7C909D1C07}"/>
              </a:ext>
            </a:extLst>
          </p:cNvPr>
          <p:cNvSpPr txBox="1"/>
          <p:nvPr/>
        </p:nvSpPr>
        <p:spPr>
          <a:xfrm>
            <a:off x="15624811" y="9745217"/>
            <a:ext cx="2685287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37" y="210063"/>
            <a:ext cx="12582003" cy="507831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Dataset &amp;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6898420-70C9-4D70-88F0-831BC32ECE86}"/>
              </a:ext>
            </a:extLst>
          </p:cNvPr>
          <p:cNvSpPr txBox="1"/>
          <p:nvPr/>
        </p:nvSpPr>
        <p:spPr>
          <a:xfrm>
            <a:off x="2716115" y="1086713"/>
            <a:ext cx="12699428" cy="44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defTabSz="685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Task: 1) PK/PD modelling, 2) Dose optimization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62569C7-10DC-4EE5-8219-F622E78B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11" y="2188265"/>
            <a:ext cx="10924778" cy="66944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D034DA-64F8-469C-9575-0F9F0ABA4AD1}"/>
              </a:ext>
            </a:extLst>
          </p:cNvPr>
          <p:cNvSpPr/>
          <p:nvPr/>
        </p:nvSpPr>
        <p:spPr>
          <a:xfrm>
            <a:off x="2266814" y="167504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Patient Data</a:t>
            </a:r>
            <a:endParaRPr lang="ko-KR" altLang="en-US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69F4A-D588-97B0-8531-F72439EFC9D5}"/>
              </a:ext>
            </a:extLst>
          </p:cNvPr>
          <p:cNvSpPr txBox="1"/>
          <p:nvPr/>
        </p:nvSpPr>
        <p:spPr>
          <a:xfrm>
            <a:off x="3810988" y="8729975"/>
            <a:ext cx="5647631" cy="44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Figure 1: Dataset.</a:t>
            </a:r>
          </a:p>
        </p:txBody>
      </p:sp>
    </p:spTree>
    <p:extLst>
      <p:ext uri="{BB962C8B-B14F-4D97-AF65-F5344CB8AC3E}">
        <p14:creationId xmlns:p14="http://schemas.microsoft.com/office/powerpoint/2010/main" val="1182260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37" y="210061"/>
            <a:ext cx="12582003" cy="507831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Quantum-enhanced ML Framework for Dose Optimization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64B19A3-D6AA-4E57-95BE-EBFA7D9FB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12" t="21156" r="252" b="62222"/>
          <a:stretch/>
        </p:blipFill>
        <p:spPr>
          <a:xfrm>
            <a:off x="12405006" y="1762757"/>
            <a:ext cx="2859408" cy="1504331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1BA949CF-B4B7-4C50-8034-2A94A56AD35A}"/>
              </a:ext>
            </a:extLst>
          </p:cNvPr>
          <p:cNvSpPr/>
          <p:nvPr/>
        </p:nvSpPr>
        <p:spPr>
          <a:xfrm>
            <a:off x="2697482" y="1217642"/>
            <a:ext cx="12893040" cy="415914"/>
          </a:xfrm>
          <a:prstGeom prst="rect">
            <a:avLst/>
          </a:prstGeom>
          <a:solidFill>
            <a:srgbClr val="2B6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ko-KR" sz="2700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QNN-enhanced </a:t>
            </a:r>
            <a:r>
              <a:rPr lang="en-US" altLang="ko-KR" sz="2700" dirty="0" err="1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ResMLP_MoE</a:t>
            </a:r>
            <a:r>
              <a:rPr lang="en-US" altLang="ko-KR" sz="2700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Framework</a:t>
            </a:r>
            <a:endParaRPr lang="ko-KR" altLang="en-US" sz="2700" dirty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CA86DD79-48CB-4FD2-BCD7-4FF72777F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09" y="1677300"/>
            <a:ext cx="6585171" cy="36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14BF08E6-C2F1-48A0-9BFF-4457A1C17F13}"/>
              </a:ext>
            </a:extLst>
          </p:cNvPr>
          <p:cNvSpPr/>
          <p:nvPr/>
        </p:nvSpPr>
        <p:spPr>
          <a:xfrm>
            <a:off x="2697482" y="1755987"/>
            <a:ext cx="2754342" cy="3434043"/>
          </a:xfrm>
          <a:prstGeom prst="roundRect">
            <a:avLst>
              <a:gd name="adj" fmla="val 1233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D2D9428-60C5-42DA-BBFA-1A043176E1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45" y="4175556"/>
            <a:ext cx="874926" cy="874926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D9426B8-C502-47C4-8ACD-FC59C1E766E6}"/>
              </a:ext>
            </a:extLst>
          </p:cNvPr>
          <p:cNvSpPr txBox="1"/>
          <p:nvPr/>
        </p:nvSpPr>
        <p:spPr>
          <a:xfrm>
            <a:off x="2966374" y="2434694"/>
            <a:ext cx="225549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ko-KR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Bio information</a:t>
            </a:r>
          </a:p>
          <a:p>
            <a:pPr marL="257175" indent="-257175" defTabSz="685800">
              <a:buFontTx/>
              <a:buChar char="-"/>
            </a:pPr>
            <a:r>
              <a:rPr lang="en-US" altLang="ko-KR" sz="1575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Patient ID</a:t>
            </a:r>
          </a:p>
          <a:p>
            <a:pPr marL="257175" indent="-257175" defTabSz="685800">
              <a:buFontTx/>
              <a:buChar char="-"/>
            </a:pPr>
            <a:r>
              <a:rPr lang="en-US" altLang="ko-KR" sz="1575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Weight..</a:t>
            </a:r>
          </a:p>
          <a:p>
            <a:pPr defTabSz="685800"/>
            <a:endParaRPr lang="en-US" altLang="ko-KR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defTabSz="685800"/>
            <a:r>
              <a:rPr lang="en-US" altLang="ko-KR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Drug Information</a:t>
            </a:r>
          </a:p>
          <a:p>
            <a:pPr marL="257175" indent="-257175" defTabSz="685800">
              <a:buFontTx/>
              <a:buChar char="-"/>
            </a:pPr>
            <a:r>
              <a:rPr lang="en-US" altLang="ko-KR" sz="16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Dose</a:t>
            </a:r>
          </a:p>
          <a:p>
            <a:pPr marL="257175" indent="-257175" defTabSz="685800">
              <a:buFontTx/>
              <a:buChar char="-"/>
            </a:pPr>
            <a:r>
              <a:rPr lang="en-US" altLang="ko-KR" sz="16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Start Date</a:t>
            </a:r>
          </a:p>
          <a:p>
            <a:pPr marL="257175" indent="-257175" defTabSz="685800">
              <a:buFontTx/>
              <a:buChar char="-"/>
            </a:pPr>
            <a:r>
              <a:rPr lang="en-US" altLang="ko-KR" sz="16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Time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09D2231-617A-4BD5-B4CD-7BD9C5891979}"/>
              </a:ext>
            </a:extLst>
          </p:cNvPr>
          <p:cNvGrpSpPr/>
          <p:nvPr/>
        </p:nvGrpSpPr>
        <p:grpSpPr>
          <a:xfrm>
            <a:off x="12119086" y="1692536"/>
            <a:ext cx="3322241" cy="3521309"/>
            <a:chOff x="6244934" y="1568942"/>
            <a:chExt cx="2475973" cy="2624333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F60AB474-5E2F-435E-9C30-683B0456B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8960" t="92173" r="39009" b="1136"/>
            <a:stretch/>
          </p:blipFill>
          <p:spPr>
            <a:xfrm>
              <a:off x="6375929" y="4025476"/>
              <a:ext cx="2344978" cy="167799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21BE5CB6-0D76-4F20-AD54-CF1CFB10D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510" t="17809" r="443" b="8586"/>
            <a:stretch/>
          </p:blipFill>
          <p:spPr>
            <a:xfrm>
              <a:off x="6354820" y="2809339"/>
              <a:ext cx="2234241" cy="1172581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3FC045-9F79-4751-9ECA-83C2561D54F2}"/>
                </a:ext>
              </a:extLst>
            </p:cNvPr>
            <p:cNvSpPr/>
            <p:nvPr/>
          </p:nvSpPr>
          <p:spPr>
            <a:xfrm>
              <a:off x="6354820" y="2007958"/>
              <a:ext cx="103203" cy="352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70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4F97CF2-C467-4F80-BEC7-42180FBFCF7C}"/>
                </a:ext>
              </a:extLst>
            </p:cNvPr>
            <p:cNvSpPr/>
            <p:nvPr/>
          </p:nvSpPr>
          <p:spPr>
            <a:xfrm>
              <a:off x="6354820" y="3174770"/>
              <a:ext cx="103203" cy="352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70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3CDC791-E574-4146-8A2B-A110ACB88615}"/>
                </a:ext>
              </a:extLst>
            </p:cNvPr>
            <p:cNvSpPr txBox="1"/>
            <p:nvPr/>
          </p:nvSpPr>
          <p:spPr>
            <a:xfrm rot="10800000">
              <a:off x="6244934" y="2726657"/>
              <a:ext cx="292456" cy="9469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defTabSz="685800"/>
              <a:r>
                <a:rPr lang="en-US" altLang="ko-KR" sz="135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PD value</a:t>
              </a:r>
              <a:endParaRPr lang="ko-KR" altLang="en-US" sz="13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700F506-FD0E-4716-9EC0-6F2DB6EACF6B}"/>
                </a:ext>
              </a:extLst>
            </p:cNvPr>
            <p:cNvSpPr/>
            <p:nvPr/>
          </p:nvSpPr>
          <p:spPr>
            <a:xfrm>
              <a:off x="7364696" y="2727097"/>
              <a:ext cx="395288" cy="82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70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6115FB7-0F05-4849-8992-4D900A2CBD41}"/>
                </a:ext>
              </a:extLst>
            </p:cNvPr>
            <p:cNvSpPr/>
            <p:nvPr/>
          </p:nvSpPr>
          <p:spPr>
            <a:xfrm>
              <a:off x="7364696" y="3913499"/>
              <a:ext cx="395288" cy="82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70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C0E1AAA-AA85-49F2-98E8-5B1B91597881}"/>
                </a:ext>
              </a:extLst>
            </p:cNvPr>
            <p:cNvSpPr txBox="1"/>
            <p:nvPr/>
          </p:nvSpPr>
          <p:spPr>
            <a:xfrm>
              <a:off x="7163094" y="3832232"/>
              <a:ext cx="1014411" cy="2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12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Time (hours)</a:t>
              </a:r>
              <a:endPara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42610B7-0A50-40F9-AE0D-FD1D63FE9945}"/>
                </a:ext>
              </a:extLst>
            </p:cNvPr>
            <p:cNvSpPr txBox="1"/>
            <p:nvPr/>
          </p:nvSpPr>
          <p:spPr>
            <a:xfrm rot="10800000">
              <a:off x="6246167" y="1568942"/>
              <a:ext cx="292456" cy="94696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defTabSz="685800"/>
              <a:r>
                <a:rPr lang="en-US" altLang="ko-KR" sz="135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PD value</a:t>
              </a:r>
              <a:endParaRPr lang="ko-KR" altLang="en-US" sz="13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5D3FBF7-AF24-422A-BCF0-3E22CA0DB722}"/>
                </a:ext>
              </a:extLst>
            </p:cNvPr>
            <p:cNvSpPr txBox="1"/>
            <p:nvPr/>
          </p:nvSpPr>
          <p:spPr>
            <a:xfrm>
              <a:off x="7189490" y="2641260"/>
              <a:ext cx="1014411" cy="2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12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Time (hours)</a:t>
              </a:r>
              <a:endPara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A0AF28-6999-424A-A398-DF60D070F3C4}"/>
                </a:ext>
              </a:extLst>
            </p:cNvPr>
            <p:cNvSpPr txBox="1"/>
            <p:nvPr/>
          </p:nvSpPr>
          <p:spPr>
            <a:xfrm>
              <a:off x="7125627" y="1698108"/>
              <a:ext cx="1014411" cy="2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12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Classical ML</a:t>
              </a:r>
              <a:endPara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479A79F-5795-404E-978E-871572A544D1}"/>
                </a:ext>
              </a:extLst>
            </p:cNvPr>
            <p:cNvSpPr txBox="1"/>
            <p:nvPr/>
          </p:nvSpPr>
          <p:spPr>
            <a:xfrm>
              <a:off x="7125627" y="2869525"/>
              <a:ext cx="1014411" cy="20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12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Quantum ML</a:t>
              </a:r>
              <a:endPara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5B01439-3719-4A31-9983-75A6CD7D469F}"/>
              </a:ext>
            </a:extLst>
          </p:cNvPr>
          <p:cNvGrpSpPr/>
          <p:nvPr/>
        </p:nvGrpSpPr>
        <p:grpSpPr>
          <a:xfrm>
            <a:off x="2697482" y="5843573"/>
            <a:ext cx="5518859" cy="3688455"/>
            <a:chOff x="2493585" y="728748"/>
            <a:chExt cx="7668931" cy="512542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8479648F-DE64-442F-BFE6-1A42C3E1E623}"/>
                </a:ext>
              </a:extLst>
            </p:cNvPr>
            <p:cNvGrpSpPr/>
            <p:nvPr/>
          </p:nvGrpSpPr>
          <p:grpSpPr>
            <a:xfrm>
              <a:off x="2493585" y="729471"/>
              <a:ext cx="7668931" cy="5124701"/>
              <a:chOff x="2493585" y="729471"/>
              <a:chExt cx="7668931" cy="5124701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DD06715B-432F-42A0-9C4C-E70DA65E8DE1}"/>
                  </a:ext>
                </a:extLst>
              </p:cNvPr>
              <p:cNvSpPr/>
              <p:nvPr/>
            </p:nvSpPr>
            <p:spPr>
              <a:xfrm>
                <a:off x="2493585" y="729471"/>
                <a:ext cx="7668931" cy="5124701"/>
              </a:xfrm>
              <a:prstGeom prst="roundRect">
                <a:avLst>
                  <a:gd name="adj" fmla="val 668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59F99F1E-AD65-4A6D-A879-E2C144E93902}"/>
                  </a:ext>
                </a:extLst>
              </p:cNvPr>
              <p:cNvSpPr/>
              <p:nvPr/>
            </p:nvSpPr>
            <p:spPr>
              <a:xfrm>
                <a:off x="5015209" y="1420647"/>
                <a:ext cx="2520000" cy="1319514"/>
              </a:xfrm>
              <a:prstGeom prst="roundRect">
                <a:avLst/>
              </a:prstGeom>
              <a:solidFill>
                <a:srgbClr val="E1D5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ko-KR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Time-series simulation</a:t>
                </a:r>
              </a:p>
              <a:p>
                <a:pPr algn="ctr" defTabSz="685800"/>
                <a:r>
                  <a:rPr lang="en-US" altLang="ko-KR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(Prediction)</a:t>
                </a:r>
                <a:endParaRPr lang="ko-KR" altLang="en-US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65BFE1CB-FB3B-4F57-9286-71750DF923CE}"/>
                  </a:ext>
                </a:extLst>
              </p:cNvPr>
              <p:cNvSpPr/>
              <p:nvPr/>
            </p:nvSpPr>
            <p:spPr>
              <a:xfrm>
                <a:off x="2775360" y="2882211"/>
                <a:ext cx="2520000" cy="13195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ko-KR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Choose </a:t>
                </a:r>
                <a:br>
                  <a:rPr lang="en-US" altLang="ko-KR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</a:br>
                <a:r>
                  <a:rPr lang="en-US" altLang="ko-KR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candidate dose</a:t>
                </a:r>
                <a:endParaRPr lang="ko-KR" altLang="en-US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2865EFF1-4DCC-4093-90E5-8A60A946B595}"/>
                  </a:ext>
                </a:extLst>
              </p:cNvPr>
              <p:cNvSpPr/>
              <p:nvPr/>
            </p:nvSpPr>
            <p:spPr>
              <a:xfrm>
                <a:off x="5015209" y="4349670"/>
                <a:ext cx="2520000" cy="13195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ko-KR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Evaluate </a:t>
                </a:r>
              </a:p>
              <a:p>
                <a:pPr algn="ctr" defTabSz="685800"/>
                <a:r>
                  <a:rPr lang="en-US" altLang="ko-KR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&amp; Update</a:t>
                </a:r>
                <a:endParaRPr lang="ko-KR" altLang="en-US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627D5DDD-B9B1-4EBF-8457-25E0766F6FA9}"/>
                  </a:ext>
                </a:extLst>
              </p:cNvPr>
              <p:cNvSpPr/>
              <p:nvPr/>
            </p:nvSpPr>
            <p:spPr>
              <a:xfrm>
                <a:off x="7335547" y="2882211"/>
                <a:ext cx="2618514" cy="131951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ko-KR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Scoring</a:t>
                </a:r>
              </a:p>
              <a:p>
                <a:pPr algn="ctr" defTabSz="685800"/>
                <a:r>
                  <a:rPr lang="en-US" altLang="ko-KR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(Suppression)</a:t>
                </a:r>
                <a:endParaRPr lang="ko-KR" altLang="en-US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7" name="화살표: 굽음 106">
                <a:extLst>
                  <a:ext uri="{FF2B5EF4-FFF2-40B4-BE49-F238E27FC236}">
                    <a16:creationId xmlns:a16="http://schemas.microsoft.com/office/drawing/2014/main" id="{526BB8A5-35AA-4BB9-B3DB-E86F26241DFE}"/>
                  </a:ext>
                </a:extLst>
              </p:cNvPr>
              <p:cNvSpPr/>
              <p:nvPr/>
            </p:nvSpPr>
            <p:spPr>
              <a:xfrm>
                <a:off x="3541140" y="1634185"/>
                <a:ext cx="886981" cy="990601"/>
              </a:xfrm>
              <a:prstGeom prst="ben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8" name="화살표: 굽음 107">
                <a:extLst>
                  <a:ext uri="{FF2B5EF4-FFF2-40B4-BE49-F238E27FC236}">
                    <a16:creationId xmlns:a16="http://schemas.microsoft.com/office/drawing/2014/main" id="{52DFF6A7-A13F-4EDA-9569-7ADE3A24C00A}"/>
                  </a:ext>
                </a:extLst>
              </p:cNvPr>
              <p:cNvSpPr/>
              <p:nvPr/>
            </p:nvSpPr>
            <p:spPr>
              <a:xfrm rot="5400000">
                <a:off x="8174108" y="1725443"/>
                <a:ext cx="886980" cy="990599"/>
              </a:xfrm>
              <a:prstGeom prst="ben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9" name="화살표: 굽음 108">
                <a:extLst>
                  <a:ext uri="{FF2B5EF4-FFF2-40B4-BE49-F238E27FC236}">
                    <a16:creationId xmlns:a16="http://schemas.microsoft.com/office/drawing/2014/main" id="{8A7D3C27-CD74-43B1-BDAD-01E514D2E467}"/>
                  </a:ext>
                </a:extLst>
              </p:cNvPr>
              <p:cNvSpPr/>
              <p:nvPr/>
            </p:nvSpPr>
            <p:spPr>
              <a:xfrm rot="10800000">
                <a:off x="8123063" y="4349670"/>
                <a:ext cx="886981" cy="990601"/>
              </a:xfrm>
              <a:prstGeom prst="ben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0" name="화살표: 굽음 109">
                <a:extLst>
                  <a:ext uri="{FF2B5EF4-FFF2-40B4-BE49-F238E27FC236}">
                    <a16:creationId xmlns:a16="http://schemas.microsoft.com/office/drawing/2014/main" id="{553FEA89-480A-4027-A944-968A3C40AD14}"/>
                  </a:ext>
                </a:extLst>
              </p:cNvPr>
              <p:cNvSpPr/>
              <p:nvPr/>
            </p:nvSpPr>
            <p:spPr>
              <a:xfrm rot="16200000">
                <a:off x="3502777" y="4333038"/>
                <a:ext cx="886980" cy="990599"/>
              </a:xfrm>
              <a:prstGeom prst="ben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351BD4C-5A7C-40D3-A127-AC12A7F41063}"/>
                </a:ext>
              </a:extLst>
            </p:cNvPr>
            <p:cNvSpPr/>
            <p:nvPr/>
          </p:nvSpPr>
          <p:spPr>
            <a:xfrm>
              <a:off x="3229017" y="728748"/>
              <a:ext cx="6089938" cy="48260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ko-KR" sz="1575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Dose Optimization (Grid Search / MCTS)</a:t>
              </a:r>
              <a:endParaRPr lang="ko-KR" altLang="en-US" sz="1575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D7E1F84-EB62-4056-BFE0-760C64321F0D}"/>
              </a:ext>
            </a:extLst>
          </p:cNvPr>
          <p:cNvSpPr/>
          <p:nvPr/>
        </p:nvSpPr>
        <p:spPr>
          <a:xfrm>
            <a:off x="2697482" y="5366954"/>
            <a:ext cx="5518860" cy="398709"/>
          </a:xfrm>
          <a:prstGeom prst="rect">
            <a:avLst/>
          </a:prstGeom>
          <a:solidFill>
            <a:srgbClr val="2B6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ko-KR" sz="2700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Dose Optimization</a:t>
            </a:r>
            <a:endParaRPr lang="ko-KR" altLang="en-US" sz="2700" dirty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8051667-00DF-4E61-A9B5-5BCEE4D46C39}"/>
              </a:ext>
            </a:extLst>
          </p:cNvPr>
          <p:cNvSpPr/>
          <p:nvPr/>
        </p:nvSpPr>
        <p:spPr>
          <a:xfrm>
            <a:off x="8462903" y="5364374"/>
            <a:ext cx="7126128" cy="391763"/>
          </a:xfrm>
          <a:prstGeom prst="rect">
            <a:avLst/>
          </a:prstGeom>
          <a:solidFill>
            <a:srgbClr val="009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ko-KR" sz="2700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Team PNU</a:t>
            </a:r>
            <a:endParaRPr lang="ko-KR" altLang="en-US" sz="2700" dirty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48AB3551-673C-4EA3-BFD8-A452C087BC6F}"/>
              </a:ext>
            </a:extLst>
          </p:cNvPr>
          <p:cNvSpPr/>
          <p:nvPr/>
        </p:nvSpPr>
        <p:spPr>
          <a:xfrm>
            <a:off x="12114863" y="1755987"/>
            <a:ext cx="3474167" cy="3443844"/>
          </a:xfrm>
          <a:prstGeom prst="roundRect">
            <a:avLst>
              <a:gd name="adj" fmla="val 10222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C86F035-4606-4B52-8641-BE9E5F6CF222}"/>
              </a:ext>
            </a:extLst>
          </p:cNvPr>
          <p:cNvSpPr/>
          <p:nvPr/>
        </p:nvSpPr>
        <p:spPr>
          <a:xfrm>
            <a:off x="3109658" y="1753686"/>
            <a:ext cx="1957644" cy="3368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F66CFC9-82B7-4C0C-886F-A6D609B9518C}"/>
              </a:ext>
            </a:extLst>
          </p:cNvPr>
          <p:cNvSpPr/>
          <p:nvPr/>
        </p:nvSpPr>
        <p:spPr>
          <a:xfrm>
            <a:off x="3324576" y="1676969"/>
            <a:ext cx="150233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altLang="ko-KR" sz="21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Input Data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9AEB08B-27C2-4730-9D65-819BDDA0B7E1}"/>
              </a:ext>
            </a:extLst>
          </p:cNvPr>
          <p:cNvGrpSpPr/>
          <p:nvPr/>
        </p:nvGrpSpPr>
        <p:grpSpPr>
          <a:xfrm>
            <a:off x="14712193" y="5305945"/>
            <a:ext cx="760661" cy="760661"/>
            <a:chOff x="8301477" y="4121685"/>
            <a:chExt cx="833813" cy="833813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2727A5C-DEF6-4274-99FB-7ACA1F105364}"/>
                </a:ext>
              </a:extLst>
            </p:cNvPr>
            <p:cNvSpPr/>
            <p:nvPr/>
          </p:nvSpPr>
          <p:spPr>
            <a:xfrm>
              <a:off x="8301477" y="4121685"/>
              <a:ext cx="833813" cy="833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70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pic>
          <p:nvPicPr>
            <p:cNvPr id="141" name="그래픽 140">
              <a:extLst>
                <a:ext uri="{FF2B5EF4-FFF2-40B4-BE49-F238E27FC236}">
                  <a16:creationId xmlns:a16="http://schemas.microsoft.com/office/drawing/2014/main" id="{5738B8ED-13A9-458F-9754-B06ACE583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6195" y="4168628"/>
              <a:ext cx="742950" cy="742950"/>
            </a:xfrm>
            <a:prstGeom prst="rect">
              <a:avLst/>
            </a:prstGeom>
          </p:spPr>
        </p:pic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39E46E6E-E1AD-4BFE-A1EA-A6A66F2FEB26}"/>
              </a:ext>
            </a:extLst>
          </p:cNvPr>
          <p:cNvSpPr/>
          <p:nvPr/>
        </p:nvSpPr>
        <p:spPr>
          <a:xfrm>
            <a:off x="13300793" y="2668229"/>
            <a:ext cx="851174" cy="51986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6636819D-7828-4966-A3C5-3C93240D85B6}"/>
              </a:ext>
            </a:extLst>
          </p:cNvPr>
          <p:cNvSpPr/>
          <p:nvPr/>
        </p:nvSpPr>
        <p:spPr>
          <a:xfrm>
            <a:off x="13225472" y="4164134"/>
            <a:ext cx="851174" cy="51986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2AFD59C-0525-4AC3-AE30-DA0FCE9DDD69}"/>
              </a:ext>
            </a:extLst>
          </p:cNvPr>
          <p:cNvCxnSpPr/>
          <p:nvPr/>
        </p:nvCxnSpPr>
        <p:spPr>
          <a:xfrm>
            <a:off x="14763553" y="4444599"/>
            <a:ext cx="219149" cy="11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9F479E5-4DEA-46B6-B257-A1EED10ABAC1}"/>
              </a:ext>
            </a:extLst>
          </p:cNvPr>
          <p:cNvCxnSpPr>
            <a:cxnSpLocks/>
            <a:endCxn id="150" idx="3"/>
          </p:cNvCxnSpPr>
          <p:nvPr/>
        </p:nvCxnSpPr>
        <p:spPr>
          <a:xfrm flipH="1">
            <a:off x="12252881" y="5751658"/>
            <a:ext cx="1706" cy="4958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CBD0ACF-B994-4A75-81A9-9CBB150ECA78}"/>
              </a:ext>
            </a:extLst>
          </p:cNvPr>
          <p:cNvCxnSpPr>
            <a:cxnSpLocks/>
            <a:stCxn id="155" idx="3"/>
            <a:endCxn id="160" idx="3"/>
          </p:cNvCxnSpPr>
          <p:nvPr/>
        </p:nvCxnSpPr>
        <p:spPr>
          <a:xfrm rot="16200000" flipH="1">
            <a:off x="12243650" y="3684001"/>
            <a:ext cx="17546" cy="5109560"/>
          </a:xfrm>
          <a:prstGeom prst="bentConnector3">
            <a:avLst>
              <a:gd name="adj1" fmla="val -195434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7B882FF-3C8D-44DC-A004-17F3F78E75B6}"/>
              </a:ext>
            </a:extLst>
          </p:cNvPr>
          <p:cNvSpPr/>
          <p:nvPr/>
        </p:nvSpPr>
        <p:spPr>
          <a:xfrm>
            <a:off x="11078116" y="6667312"/>
            <a:ext cx="2348558" cy="29038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50" name="사각형: 둥근 위쪽 모서리 149">
            <a:extLst>
              <a:ext uri="{FF2B5EF4-FFF2-40B4-BE49-F238E27FC236}">
                <a16:creationId xmlns:a16="http://schemas.microsoft.com/office/drawing/2014/main" id="{5A538B05-2384-48D1-9902-67E984684C40}"/>
              </a:ext>
            </a:extLst>
          </p:cNvPr>
          <p:cNvSpPr/>
          <p:nvPr/>
        </p:nvSpPr>
        <p:spPr>
          <a:xfrm>
            <a:off x="11078602" y="6247553"/>
            <a:ext cx="2348558" cy="1367126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371600">
              <a:defRPr/>
            </a:pPr>
            <a:endParaRPr lang="ko-KR" altLang="en-US" sz="2100" kern="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F8F319A-29D9-4AF9-BD83-0B767B988C08}"/>
              </a:ext>
            </a:extLst>
          </p:cNvPr>
          <p:cNvSpPr txBox="1"/>
          <p:nvPr/>
        </p:nvSpPr>
        <p:spPr>
          <a:xfrm>
            <a:off x="11077686" y="6466987"/>
            <a:ext cx="234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US" altLang="ko-KR" b="1" kern="0" dirty="0">
                <a:solidFill>
                  <a:prstClr val="black"/>
                </a:solidFill>
                <a:latin typeface="Calibri" panose="020F0502020204030204"/>
                <a:ea typeface="Gmarket Sans Bold" panose="02000000000000000000" pitchFamily="50" charset="-127"/>
              </a:rPr>
              <a:t>Prof. Won-</a:t>
            </a:r>
            <a:r>
              <a:rPr lang="en-US" altLang="ko-KR" b="1" kern="0" dirty="0" err="1">
                <a:solidFill>
                  <a:prstClr val="black"/>
                </a:solidFill>
                <a:latin typeface="Calibri" panose="020F0502020204030204"/>
                <a:ea typeface="Gmarket Sans Bold" panose="02000000000000000000" pitchFamily="50" charset="-127"/>
              </a:rPr>
              <a:t>Joo</a:t>
            </a:r>
            <a:r>
              <a:rPr lang="en-US" altLang="ko-KR" b="1" kern="0" dirty="0">
                <a:solidFill>
                  <a:prstClr val="black"/>
                </a:solidFill>
                <a:latin typeface="Calibri" panose="020F0502020204030204"/>
                <a:ea typeface="Gmarket Sans Bold" panose="02000000000000000000" pitchFamily="50" charset="-127"/>
              </a:rPr>
              <a:t> Hwang</a:t>
            </a:r>
            <a:endParaRPr lang="ko-KR" altLang="en-US" b="1" kern="0" dirty="0">
              <a:solidFill>
                <a:prstClr val="black"/>
              </a:solidFill>
              <a:latin typeface="Calibri" panose="020F0502020204030204"/>
              <a:ea typeface="Gmarket Sans Bold" panose="02000000000000000000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F4446A6-30CE-43A7-94EB-2D3144CB70B0}"/>
              </a:ext>
            </a:extLst>
          </p:cNvPr>
          <p:cNvSpPr/>
          <p:nvPr/>
        </p:nvSpPr>
        <p:spPr>
          <a:xfrm>
            <a:off x="11284582" y="7020371"/>
            <a:ext cx="1987241" cy="415500"/>
          </a:xfrm>
          <a:prstGeom prst="rect">
            <a:avLst/>
          </a:prstGeom>
          <a:solidFill>
            <a:srgbClr val="A5A5A5">
              <a:lumMod val="20000"/>
              <a:lumOff val="8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/>
            <a:r>
              <a:rPr lang="en-US" altLang="ko-KR" sz="15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 Quantum Computing, AI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97489FC3-D1B5-4635-82E2-E6A9DA0D6516}"/>
              </a:ext>
            </a:extLst>
          </p:cNvPr>
          <p:cNvSpPr/>
          <p:nvPr/>
        </p:nvSpPr>
        <p:spPr>
          <a:xfrm>
            <a:off x="11190524" y="7806293"/>
            <a:ext cx="2187290" cy="7242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Applies quantum algorithms to PK/PD modeling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B888949-F12B-425A-AAC3-91D3F80E6404}"/>
              </a:ext>
            </a:extLst>
          </p:cNvPr>
          <p:cNvSpPr/>
          <p:nvPr/>
        </p:nvSpPr>
        <p:spPr>
          <a:xfrm>
            <a:off x="8522879" y="6649767"/>
            <a:ext cx="2348558" cy="2921394"/>
          </a:xfrm>
          <a:prstGeom prst="rect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55" name="사각형: 둥근 위쪽 모서리 154">
            <a:extLst>
              <a:ext uri="{FF2B5EF4-FFF2-40B4-BE49-F238E27FC236}">
                <a16:creationId xmlns:a16="http://schemas.microsoft.com/office/drawing/2014/main" id="{D8BFEE57-BA10-4A9C-9F4A-AC2E60A95837}"/>
              </a:ext>
            </a:extLst>
          </p:cNvPr>
          <p:cNvSpPr/>
          <p:nvPr/>
        </p:nvSpPr>
        <p:spPr>
          <a:xfrm>
            <a:off x="8523365" y="6230008"/>
            <a:ext cx="2348558" cy="1367126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371600">
              <a:defRPr/>
            </a:pPr>
            <a:endParaRPr lang="ko-KR" altLang="en-US" sz="2100" kern="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BA02D8A-193D-4F7C-96EF-A8CABB555E4D}"/>
              </a:ext>
            </a:extLst>
          </p:cNvPr>
          <p:cNvSpPr txBox="1"/>
          <p:nvPr/>
        </p:nvSpPr>
        <p:spPr>
          <a:xfrm>
            <a:off x="8522450" y="6449441"/>
            <a:ext cx="234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US" altLang="ko-KR" b="1" kern="0" dirty="0">
                <a:solidFill>
                  <a:prstClr val="black"/>
                </a:solidFill>
                <a:latin typeface="Calibri" panose="020F0502020204030204"/>
                <a:ea typeface="Gmarket Sans Bold" panose="02000000000000000000" pitchFamily="50" charset="-127"/>
              </a:rPr>
              <a:t>Prof. </a:t>
            </a:r>
            <a:r>
              <a:rPr lang="en-US" altLang="ko-KR" b="1" kern="0" dirty="0" err="1">
                <a:solidFill>
                  <a:prstClr val="black"/>
                </a:solidFill>
                <a:latin typeface="Calibri" panose="020F0502020204030204"/>
                <a:ea typeface="Gmarket Sans Bold" panose="02000000000000000000" pitchFamily="50" charset="-127"/>
              </a:rPr>
              <a:t>Giltae</a:t>
            </a:r>
            <a:r>
              <a:rPr lang="en-US" altLang="ko-KR" b="1" kern="0" dirty="0">
                <a:solidFill>
                  <a:prstClr val="black"/>
                </a:solidFill>
                <a:latin typeface="Calibri" panose="020F0502020204030204"/>
                <a:ea typeface="Gmarket Sans Bold" panose="02000000000000000000" pitchFamily="50" charset="-127"/>
              </a:rPr>
              <a:t> Song</a:t>
            </a:r>
            <a:endParaRPr lang="ko-KR" altLang="en-US" b="1" kern="0" dirty="0">
              <a:solidFill>
                <a:prstClr val="black"/>
              </a:solidFill>
              <a:latin typeface="Calibri" panose="020F0502020204030204"/>
              <a:ea typeface="Gmarket Sans Bold" panose="02000000000000000000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61EC6B8-2389-4D65-AFCB-47FC0EB8A004}"/>
              </a:ext>
            </a:extLst>
          </p:cNvPr>
          <p:cNvSpPr/>
          <p:nvPr/>
        </p:nvSpPr>
        <p:spPr>
          <a:xfrm>
            <a:off x="8729345" y="7002825"/>
            <a:ext cx="1987241" cy="415500"/>
          </a:xfrm>
          <a:prstGeom prst="rect">
            <a:avLst/>
          </a:prstGeom>
          <a:solidFill>
            <a:srgbClr val="A5A5A5">
              <a:lumMod val="20000"/>
              <a:lumOff val="8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/>
            <a:r>
              <a:rPr lang="en-US" altLang="ko-KR" sz="15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 AI, Biomedical Data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3B7B89E8-ACB7-49D6-BD5F-F44D06C7DAD7}"/>
              </a:ext>
            </a:extLst>
          </p:cNvPr>
          <p:cNvSpPr/>
          <p:nvPr/>
        </p:nvSpPr>
        <p:spPr>
          <a:xfrm>
            <a:off x="8635288" y="7788747"/>
            <a:ext cx="2187290" cy="7773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Develops deep learning models for PK/PD prediction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5FF7551-EF1A-4205-84B5-52C3356C2800}"/>
              </a:ext>
            </a:extLst>
          </p:cNvPr>
          <p:cNvSpPr/>
          <p:nvPr/>
        </p:nvSpPr>
        <p:spPr>
          <a:xfrm>
            <a:off x="13632439" y="6667312"/>
            <a:ext cx="2348558" cy="2906636"/>
          </a:xfrm>
          <a:prstGeom prst="rect">
            <a:avLst/>
          </a:prstGeom>
          <a:solidFill>
            <a:srgbClr val="DEEB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60" name="사각형: 둥근 위쪽 모서리 159">
            <a:extLst>
              <a:ext uri="{FF2B5EF4-FFF2-40B4-BE49-F238E27FC236}">
                <a16:creationId xmlns:a16="http://schemas.microsoft.com/office/drawing/2014/main" id="{89D002BD-8EA8-45FB-9B07-677323FF44A8}"/>
              </a:ext>
            </a:extLst>
          </p:cNvPr>
          <p:cNvSpPr/>
          <p:nvPr/>
        </p:nvSpPr>
        <p:spPr>
          <a:xfrm>
            <a:off x="13632925" y="6247553"/>
            <a:ext cx="2348558" cy="1367126"/>
          </a:xfrm>
          <a:prstGeom prst="round2Same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371600">
              <a:defRPr/>
            </a:pPr>
            <a:endParaRPr lang="ko-KR" altLang="en-US" sz="2100" kern="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35C08A1-C2EC-4826-A492-085A18B49805}"/>
              </a:ext>
            </a:extLst>
          </p:cNvPr>
          <p:cNvSpPr txBox="1"/>
          <p:nvPr/>
        </p:nvSpPr>
        <p:spPr>
          <a:xfrm>
            <a:off x="13632009" y="6466987"/>
            <a:ext cx="234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US" altLang="ko-KR" b="1" kern="0" dirty="0">
                <a:solidFill>
                  <a:prstClr val="black"/>
                </a:solidFill>
                <a:latin typeface="Calibri" panose="020F0502020204030204"/>
                <a:ea typeface="Gmarket Sans Bold" panose="02000000000000000000" pitchFamily="50" charset="-127"/>
              </a:rPr>
              <a:t>Prof. In-Soo Yoon</a:t>
            </a:r>
            <a:endParaRPr lang="ko-KR" altLang="en-US" b="1" kern="0" dirty="0">
              <a:solidFill>
                <a:prstClr val="black"/>
              </a:solidFill>
              <a:latin typeface="Calibri" panose="020F0502020204030204"/>
              <a:ea typeface="Gmarket Sans Bold" panose="02000000000000000000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0AE23F9-0897-460A-8EB8-EF87B40B08A1}"/>
              </a:ext>
            </a:extLst>
          </p:cNvPr>
          <p:cNvSpPr/>
          <p:nvPr/>
        </p:nvSpPr>
        <p:spPr>
          <a:xfrm>
            <a:off x="13838905" y="7020371"/>
            <a:ext cx="1987241" cy="415500"/>
          </a:xfrm>
          <a:prstGeom prst="rect">
            <a:avLst/>
          </a:prstGeom>
          <a:solidFill>
            <a:srgbClr val="A5A5A5">
              <a:lumMod val="20000"/>
              <a:lumOff val="80000"/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/>
            <a:r>
              <a:rPr lang="en-US" altLang="ko-KR" sz="15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 PK/PD, Biopharmaceutics</a:t>
            </a: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1341A1C-BD86-4D65-829D-67888A3C576E}"/>
              </a:ext>
            </a:extLst>
          </p:cNvPr>
          <p:cNvSpPr/>
          <p:nvPr/>
        </p:nvSpPr>
        <p:spPr>
          <a:xfrm>
            <a:off x="13744847" y="7806293"/>
            <a:ext cx="2187290" cy="7598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Provides domain expertise in PK/PD and clinical pharmacology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EDD09684-CFAE-472F-B8AC-732C2177E437}"/>
              </a:ext>
            </a:extLst>
          </p:cNvPr>
          <p:cNvSpPr/>
          <p:nvPr/>
        </p:nvSpPr>
        <p:spPr>
          <a:xfrm>
            <a:off x="13744847" y="8699827"/>
            <a:ext cx="2187290" cy="7451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ko-KR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Specialized in clinical validation and dose optimization strategies</a:t>
            </a:r>
            <a:endParaRPr lang="ko-KR" altLang="en-US" sz="150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7267E05-F3E8-42BB-AA05-13FB3F43C97B}"/>
              </a:ext>
            </a:extLst>
          </p:cNvPr>
          <p:cNvGrpSpPr/>
          <p:nvPr/>
        </p:nvGrpSpPr>
        <p:grpSpPr>
          <a:xfrm>
            <a:off x="8635288" y="8634388"/>
            <a:ext cx="2187290" cy="810561"/>
            <a:chOff x="4895597" y="3083140"/>
            <a:chExt cx="2179320" cy="456193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FC5C029F-EE26-4B82-B798-DE4A8D7F3A14}"/>
                </a:ext>
              </a:extLst>
            </p:cNvPr>
            <p:cNvSpPr/>
            <p:nvPr/>
          </p:nvSpPr>
          <p:spPr>
            <a:xfrm>
              <a:off x="4895597" y="3083140"/>
              <a:ext cx="2179320" cy="456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altLang="ko-KR" sz="12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1BA6ACD-3700-4F77-A650-D4D28BDC48BF}"/>
                </a:ext>
              </a:extLst>
            </p:cNvPr>
            <p:cNvSpPr txBox="1"/>
            <p:nvPr/>
          </p:nvSpPr>
          <p:spPr>
            <a:xfrm>
              <a:off x="4895597" y="3143104"/>
              <a:ext cx="2179320" cy="363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ko-KR" sz="1200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Team Members: </a:t>
              </a:r>
            </a:p>
            <a:p>
              <a:pPr algn="ctr" defTabSz="685800"/>
              <a:r>
                <a:rPr lang="en-US" altLang="ko-KR" sz="12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Sanghun</a:t>
              </a:r>
              <a:r>
                <a:rPr lang="en-US" altLang="ko-KR" sz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 </a:t>
              </a:r>
              <a:r>
                <a:rPr lang="en-US" altLang="ko-KR" sz="12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Sel</a:t>
              </a:r>
              <a:r>
                <a:rPr lang="en-US" altLang="ko-KR" sz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, Juseong Kim, </a:t>
              </a:r>
              <a:r>
                <a:rPr lang="en-US" altLang="ko-KR" sz="12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Mingyeol</a:t>
              </a:r>
              <a:r>
                <a:rPr lang="en-US" altLang="ko-KR" sz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 Kim</a:t>
              </a:r>
              <a:endParaRPr lang="en-US" altLang="ko-KR" sz="12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44EB9093-987A-45E7-9033-BCB39C852AD5}"/>
              </a:ext>
            </a:extLst>
          </p:cNvPr>
          <p:cNvGrpSpPr/>
          <p:nvPr/>
        </p:nvGrpSpPr>
        <p:grpSpPr>
          <a:xfrm>
            <a:off x="11049256" y="8634389"/>
            <a:ext cx="2506448" cy="810561"/>
            <a:chOff x="2224006" y="3083141"/>
            <a:chExt cx="2497314" cy="467890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9EAFBBF5-2011-4C8F-A8FC-58D73E3525E4}"/>
                </a:ext>
              </a:extLst>
            </p:cNvPr>
            <p:cNvSpPr/>
            <p:nvPr/>
          </p:nvSpPr>
          <p:spPr>
            <a:xfrm>
              <a:off x="2364524" y="3083141"/>
              <a:ext cx="2179320" cy="4678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altLang="ko-KR" sz="12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4525276-ED24-4F54-A0EB-1E5343AEBDCE}"/>
                </a:ext>
              </a:extLst>
            </p:cNvPr>
            <p:cNvSpPr txBox="1"/>
            <p:nvPr/>
          </p:nvSpPr>
          <p:spPr>
            <a:xfrm>
              <a:off x="2224006" y="3121611"/>
              <a:ext cx="2497314" cy="373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ko-KR" sz="1200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Team Members: </a:t>
              </a:r>
            </a:p>
            <a:p>
              <a:pPr algn="ctr" defTabSz="685800"/>
              <a:r>
                <a:rPr lang="en-US" altLang="ko-KR" sz="12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Seon-Geun</a:t>
              </a:r>
              <a:r>
                <a:rPr lang="en-US" altLang="ko-KR" sz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 </a:t>
              </a:r>
              <a:r>
                <a:rPr lang="en-US" altLang="ko-KR" sz="12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Jeong</a:t>
              </a:r>
              <a:r>
                <a:rPr lang="en-US" altLang="ko-KR" sz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, Le Tung </a:t>
              </a:r>
              <a:r>
                <a:rPr lang="en-US" altLang="ko-KR" sz="12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Giang</a:t>
              </a:r>
              <a:r>
                <a:rPr lang="en-US" altLang="ko-KR" sz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, </a:t>
              </a:r>
            </a:p>
            <a:p>
              <a:pPr algn="ctr" defTabSz="685800"/>
              <a:r>
                <a:rPr lang="en-US" altLang="ko-KR" sz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Nguyen Doan </a:t>
              </a:r>
              <a:r>
                <a:rPr lang="en-US" altLang="ko-KR" sz="12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Hieu</a:t>
              </a:r>
              <a:r>
                <a:rPr lang="en-US" altLang="ko-KR" sz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, Mai </a:t>
              </a:r>
              <a:r>
                <a:rPr lang="en-US" altLang="ko-KR" sz="120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Dinh</a:t>
              </a:r>
              <a:r>
                <a:rPr lang="en-US" altLang="ko-KR" sz="120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 Cong</a:t>
              </a:r>
            </a:p>
          </p:txBody>
        </p:sp>
      </p:grp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DAEC9DA-81C4-407E-8122-45F6564453BB}"/>
              </a:ext>
            </a:extLst>
          </p:cNvPr>
          <p:cNvSpPr/>
          <p:nvPr/>
        </p:nvSpPr>
        <p:spPr>
          <a:xfrm>
            <a:off x="14222075" y="4547911"/>
            <a:ext cx="20846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ko-KR" sz="13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Clinically relevant threshold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60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37" y="210063"/>
            <a:ext cx="12582003" cy="507831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 Search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6898420-70C9-4D70-88F0-831BC32ECE86}"/>
              </a:ext>
            </a:extLst>
          </p:cNvPr>
          <p:cNvSpPr txBox="1"/>
          <p:nvPr/>
        </p:nvSpPr>
        <p:spPr>
          <a:xfrm>
            <a:off x="2794285" y="1196816"/>
            <a:ext cx="12699428" cy="44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defTabSz="685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Cascade +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ResMLP+MoE</a:t>
            </a:r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 achieves the best performance in terms of PK/PD RMSE.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4BBC2F0-7BA5-458F-BD9B-7C086199E8B9}"/>
              </a:ext>
            </a:extLst>
          </p:cNvPr>
          <p:cNvGrpSpPr/>
          <p:nvPr/>
        </p:nvGrpSpPr>
        <p:grpSpPr>
          <a:xfrm>
            <a:off x="2293327" y="4820804"/>
            <a:ext cx="7194245" cy="5238855"/>
            <a:chOff x="4884" y="1151290"/>
            <a:chExt cx="4796163" cy="34925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683809-2B5D-4213-B78F-9FBF75C1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4" y="1210479"/>
              <a:ext cx="4796163" cy="310448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F041863-8727-4B69-824B-2CCDDAB818AD}"/>
                </a:ext>
              </a:extLst>
            </p:cNvPr>
            <p:cNvSpPr/>
            <p:nvPr/>
          </p:nvSpPr>
          <p:spPr>
            <a:xfrm>
              <a:off x="245402" y="3380814"/>
              <a:ext cx="1375174" cy="215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ko-KR" sz="15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Encoder Backbones</a:t>
              </a:r>
              <a:endPara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B6E0F48B-2C5C-45BA-9FB6-7A702020AB88}"/>
                </a:ext>
              </a:extLst>
            </p:cNvPr>
            <p:cNvSpPr/>
            <p:nvPr/>
          </p:nvSpPr>
          <p:spPr>
            <a:xfrm>
              <a:off x="112713" y="2266052"/>
              <a:ext cx="1091063" cy="215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ko-KR" sz="1500" dirty="0">
                  <a:solidFill>
                    <a:prstClr val="black"/>
                  </a:solidFill>
                  <a:highlight>
                    <a:srgbClr val="FFFF00"/>
                  </a:highlight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Cascade mode</a:t>
              </a:r>
              <a:endParaRPr lang="ko-KR" altLang="en-US" sz="15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ECF69A8A-A0EF-4F86-8974-9FC31C97E426}"/>
                </a:ext>
              </a:extLst>
            </p:cNvPr>
            <p:cNvSpPr/>
            <p:nvPr/>
          </p:nvSpPr>
          <p:spPr>
            <a:xfrm>
              <a:off x="3155958" y="2268742"/>
              <a:ext cx="1158234" cy="215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ko-KR" sz="15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Multi-task mode</a:t>
              </a:r>
              <a:endPara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938C99AB-3FBA-4A5C-80E0-9A7E4AAD8A6F}"/>
                </a:ext>
              </a:extLst>
            </p:cNvPr>
            <p:cNvSpPr/>
            <p:nvPr/>
          </p:nvSpPr>
          <p:spPr>
            <a:xfrm>
              <a:off x="175348" y="1151290"/>
              <a:ext cx="1515283" cy="215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ko-KR" sz="15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Independent modeling</a:t>
              </a:r>
              <a:endParaRPr lang="ko-KR" altLang="en-US" sz="15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6F23292-A0B8-4271-814C-AE3F5AB493F2}"/>
                </a:ext>
              </a:extLst>
            </p:cNvPr>
            <p:cNvSpPr/>
            <p:nvPr/>
          </p:nvSpPr>
          <p:spPr>
            <a:xfrm>
              <a:off x="2580967" y="3569713"/>
              <a:ext cx="2191177" cy="76676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65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C30803-94EF-4917-AD2D-E598F0AFE4F2}"/>
                </a:ext>
              </a:extLst>
            </p:cNvPr>
            <p:cNvSpPr txBox="1"/>
            <p:nvPr/>
          </p:nvSpPr>
          <p:spPr>
            <a:xfrm>
              <a:off x="81049" y="4347539"/>
              <a:ext cx="3765087" cy="29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20000"/>
                </a:lnSpc>
              </a:pPr>
              <a:r>
                <a: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Figure 4: Overview of modeling frameworks.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92D011F-E6CB-4EDD-B5E3-F80B562DD19E}"/>
              </a:ext>
            </a:extLst>
          </p:cNvPr>
          <p:cNvGrpSpPr/>
          <p:nvPr/>
        </p:nvGrpSpPr>
        <p:grpSpPr>
          <a:xfrm>
            <a:off x="9468132" y="1726936"/>
            <a:ext cx="6751635" cy="7552592"/>
            <a:chOff x="4788088" y="1151290"/>
            <a:chExt cx="4501090" cy="503506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AC858A-17C5-4C3B-96C4-9B9DE834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8517" y="3481872"/>
              <a:ext cx="4290415" cy="237641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681778-EA67-47EE-BF65-F86BDCFEA9B8}"/>
                </a:ext>
              </a:extLst>
            </p:cNvPr>
            <p:cNvSpPr txBox="1"/>
            <p:nvPr/>
          </p:nvSpPr>
          <p:spPr>
            <a:xfrm>
              <a:off x="4880190" y="5890030"/>
              <a:ext cx="3765087" cy="29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20000"/>
                </a:lnSpc>
              </a:pPr>
              <a:r>
                <a: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Figure 5: Empirical evaluation results.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7C662F-B3D6-41F7-9E58-7CAB43DBCFA7}"/>
                </a:ext>
              </a:extLst>
            </p:cNvPr>
            <p:cNvSpPr txBox="1"/>
            <p:nvPr/>
          </p:nvSpPr>
          <p:spPr>
            <a:xfrm rot="16200000">
              <a:off x="4476058" y="4555455"/>
              <a:ext cx="853312" cy="2292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20000"/>
                </a:lnSpc>
              </a:pPr>
              <a:r>
                <a:rPr lang="en-US" altLang="ko-KR" sz="15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RMSE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30EA1C-2C2B-4532-9675-A53A9D45EF97}"/>
                </a:ext>
              </a:extLst>
            </p:cNvPr>
            <p:cNvSpPr/>
            <p:nvPr/>
          </p:nvSpPr>
          <p:spPr>
            <a:xfrm>
              <a:off x="8570084" y="5955497"/>
              <a:ext cx="392415" cy="223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ko-KR" sz="1575" dirty="0">
                  <a:solidFill>
                    <a:prstClr val="black"/>
                  </a:solidFill>
                  <a:highlight>
                    <a:srgbClr val="FFFF00"/>
                  </a:highlight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Best</a:t>
              </a:r>
              <a:endParaRPr lang="ko-KR" altLang="en-US" sz="1575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AEB812-FDB0-47D6-BF5B-5A31342DC427}"/>
                </a:ext>
              </a:extLst>
            </p:cNvPr>
            <p:cNvSpPr txBox="1"/>
            <p:nvPr/>
          </p:nvSpPr>
          <p:spPr>
            <a:xfrm>
              <a:off x="5594180" y="3406876"/>
              <a:ext cx="853312" cy="2292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20000"/>
                </a:lnSpc>
              </a:pPr>
              <a:r>
                <a:rPr lang="en-US" altLang="ko-KR" sz="15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PK RMSE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762589-8975-4DC0-AC8C-1F3072B81DEC}"/>
                </a:ext>
              </a:extLst>
            </p:cNvPr>
            <p:cNvSpPr txBox="1"/>
            <p:nvPr/>
          </p:nvSpPr>
          <p:spPr>
            <a:xfrm>
              <a:off x="7659381" y="3406876"/>
              <a:ext cx="853312" cy="2292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20000"/>
                </a:lnSpc>
              </a:pPr>
              <a:r>
                <a:rPr lang="en-US" altLang="ko-KR" sz="15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PD RMSE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5ADBE85-3604-4A9E-AC67-DB1E9E2A0EC0}"/>
                </a:ext>
              </a:extLst>
            </p:cNvPr>
            <p:cNvSpPr/>
            <p:nvPr/>
          </p:nvSpPr>
          <p:spPr>
            <a:xfrm>
              <a:off x="6625531" y="3717764"/>
              <a:ext cx="365297" cy="328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70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7274A3-2AD9-4868-A7ED-B017C3CEA174}"/>
                </a:ext>
              </a:extLst>
            </p:cNvPr>
            <p:cNvSpPr txBox="1"/>
            <p:nvPr/>
          </p:nvSpPr>
          <p:spPr>
            <a:xfrm>
              <a:off x="6541095" y="3688000"/>
              <a:ext cx="686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75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MLP</a:t>
              </a:r>
            </a:p>
            <a:p>
              <a:pPr defTabSz="685800"/>
              <a:r>
                <a:rPr lang="en-US" altLang="ko-KR" sz="750" dirty="0" err="1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ResMLP_MoE</a:t>
              </a:r>
              <a:endParaRPr lang="en-US" altLang="ko-KR" sz="75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endParaRPr>
            </a:p>
            <a:p>
              <a:pPr defTabSz="685800"/>
              <a:r>
                <a:rPr lang="en-US" altLang="ko-KR" sz="75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QNN</a:t>
              </a:r>
            </a:p>
            <a:p>
              <a:pPr defTabSz="685800"/>
              <a:r>
                <a:rPr lang="en-US" altLang="ko-KR" sz="750" dirty="0" err="1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ResQNN_MoE</a:t>
              </a:r>
              <a:endParaRPr lang="en-US" altLang="ko-KR" sz="75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B30DB63-01C7-440F-9E58-6E083042A552}"/>
                </a:ext>
              </a:extLst>
            </p:cNvPr>
            <p:cNvSpPr/>
            <p:nvPr/>
          </p:nvSpPr>
          <p:spPr>
            <a:xfrm>
              <a:off x="8679603" y="3717764"/>
              <a:ext cx="365297" cy="328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70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D91AF2-CBF2-42FC-8832-0A9016ED9671}"/>
                </a:ext>
              </a:extLst>
            </p:cNvPr>
            <p:cNvSpPr txBox="1"/>
            <p:nvPr/>
          </p:nvSpPr>
          <p:spPr>
            <a:xfrm>
              <a:off x="8602213" y="3688000"/>
              <a:ext cx="686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75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MLP</a:t>
              </a:r>
            </a:p>
            <a:p>
              <a:pPr defTabSz="685800"/>
              <a:r>
                <a:rPr lang="en-US" altLang="ko-KR" sz="750" dirty="0" err="1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ResMLP_MoE</a:t>
              </a:r>
              <a:endParaRPr lang="en-US" altLang="ko-KR" sz="75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endParaRPr>
            </a:p>
            <a:p>
              <a:pPr defTabSz="685800"/>
              <a:r>
                <a:rPr lang="en-US" altLang="ko-KR" sz="75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QNN</a:t>
              </a:r>
            </a:p>
            <a:p>
              <a:pPr defTabSz="685800"/>
              <a:r>
                <a:rPr lang="en-US" altLang="ko-KR" sz="750" dirty="0" err="1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ResQNN_MoE</a:t>
              </a:r>
              <a:endParaRPr lang="en-US" altLang="ko-KR" sz="75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83E3851-3A53-41C6-B15E-03C92E90ED9C}"/>
                </a:ext>
              </a:extLst>
            </p:cNvPr>
            <p:cNvSpPr/>
            <p:nvPr/>
          </p:nvSpPr>
          <p:spPr>
            <a:xfrm>
              <a:off x="5143985" y="5695533"/>
              <a:ext cx="1818263" cy="17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70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2B4DC1E-F3C5-47F5-A818-343A25DCA1C9}"/>
                </a:ext>
              </a:extLst>
            </p:cNvPr>
            <p:cNvSpPr/>
            <p:nvPr/>
          </p:nvSpPr>
          <p:spPr>
            <a:xfrm>
              <a:off x="6912834" y="5803516"/>
              <a:ext cx="392415" cy="2231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ko-KR" sz="1575" dirty="0">
                  <a:solidFill>
                    <a:prstClr val="black"/>
                  </a:solidFill>
                  <a:highlight>
                    <a:srgbClr val="FFFF00"/>
                  </a:highlight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Best</a:t>
              </a:r>
              <a:endParaRPr lang="ko-KR" altLang="en-US" sz="1575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8A1A7A8-4DFA-4B71-B5AC-175FF90F9552}"/>
                </a:ext>
              </a:extLst>
            </p:cNvPr>
            <p:cNvCxnSpPr>
              <a:cxnSpLocks/>
            </p:cNvCxnSpPr>
            <p:nvPr/>
          </p:nvCxnSpPr>
          <p:spPr>
            <a:xfrm>
              <a:off x="6952957" y="5575156"/>
              <a:ext cx="202354" cy="26989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9768567-AC61-44E2-B6DF-D283F61A02DE}"/>
                </a:ext>
              </a:extLst>
            </p:cNvPr>
            <p:cNvSpPr txBox="1"/>
            <p:nvPr/>
          </p:nvSpPr>
          <p:spPr>
            <a:xfrm>
              <a:off x="4985041" y="5679028"/>
              <a:ext cx="68696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Baseline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FF673B7-913B-4B34-A389-454F17E09CD6}"/>
                </a:ext>
              </a:extLst>
            </p:cNvPr>
            <p:cNvSpPr txBox="1"/>
            <p:nvPr/>
          </p:nvSpPr>
          <p:spPr>
            <a:xfrm>
              <a:off x="5477310" y="5645598"/>
              <a:ext cx="686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+Feature Engineering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68C50E-D887-427B-8B4A-029CF1A00DB6}"/>
                </a:ext>
              </a:extLst>
            </p:cNvPr>
            <p:cNvSpPr txBox="1"/>
            <p:nvPr/>
          </p:nvSpPr>
          <p:spPr>
            <a:xfrm>
              <a:off x="5957522" y="5651560"/>
              <a:ext cx="686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+MC </a:t>
              </a:r>
            </a:p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Dropout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C3529C-BB6F-41C3-8069-A1332D04EDB6}"/>
                </a:ext>
              </a:extLst>
            </p:cNvPr>
            <p:cNvSpPr txBox="1"/>
            <p:nvPr/>
          </p:nvSpPr>
          <p:spPr>
            <a:xfrm>
              <a:off x="6472745" y="5645597"/>
              <a:ext cx="6168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</a:t>
              </a:r>
              <a:r>
                <a:rPr lang="en-US" altLang="ko-KR" sz="900" dirty="0" err="1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Constrative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 </a:t>
              </a:r>
            </a:p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Learning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978D6B2E-9198-4D6E-B9A1-2AF1FD45CBB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069" y="5639462"/>
              <a:ext cx="1125759" cy="29382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BC87F79-43F4-4DE3-9D72-5FEC6B149340}"/>
                </a:ext>
              </a:extLst>
            </p:cNvPr>
            <p:cNvSpPr/>
            <p:nvPr/>
          </p:nvSpPr>
          <p:spPr>
            <a:xfrm>
              <a:off x="7195768" y="5695533"/>
              <a:ext cx="1818263" cy="17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70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7C71A1-2EA4-49EB-AEB1-CC186C037D0E}"/>
                </a:ext>
              </a:extLst>
            </p:cNvPr>
            <p:cNvSpPr txBox="1"/>
            <p:nvPr/>
          </p:nvSpPr>
          <p:spPr>
            <a:xfrm>
              <a:off x="7036824" y="5679028"/>
              <a:ext cx="68696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Baseline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29F2B64-821B-4F52-9E9C-30FD1401D4B6}"/>
                </a:ext>
              </a:extLst>
            </p:cNvPr>
            <p:cNvSpPr txBox="1"/>
            <p:nvPr/>
          </p:nvSpPr>
          <p:spPr>
            <a:xfrm>
              <a:off x="7529093" y="5645598"/>
              <a:ext cx="686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+Feature Engineering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5CF37C4-3C30-4903-9B35-5F1D95241BFD}"/>
                </a:ext>
              </a:extLst>
            </p:cNvPr>
            <p:cNvSpPr txBox="1"/>
            <p:nvPr/>
          </p:nvSpPr>
          <p:spPr>
            <a:xfrm>
              <a:off x="8009305" y="5651560"/>
              <a:ext cx="6869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+MC </a:t>
              </a:r>
            </a:p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Dropout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8FBBF0-A5E2-414A-B88B-C062909E817C}"/>
                </a:ext>
              </a:extLst>
            </p:cNvPr>
            <p:cNvSpPr txBox="1"/>
            <p:nvPr/>
          </p:nvSpPr>
          <p:spPr>
            <a:xfrm>
              <a:off x="8524528" y="5645597"/>
              <a:ext cx="6168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+</a:t>
              </a:r>
              <a:r>
                <a:rPr lang="en-US" altLang="ko-KR" sz="900" dirty="0" err="1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Constrative</a:t>
              </a:r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 </a:t>
              </a:r>
            </a:p>
            <a:p>
              <a:pPr algn="ctr" defTabSz="685800"/>
              <a:r>
                <a:rPr lang="en-US" altLang="ko-KR" sz="9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Learning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CD894EE-4792-4107-B45B-D460ABFCE57E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8766292" y="5579501"/>
              <a:ext cx="219143" cy="37599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E2F706A-2352-418C-B61B-01494FDED5FF}"/>
                </a:ext>
              </a:extLst>
            </p:cNvPr>
            <p:cNvGrpSpPr/>
            <p:nvPr/>
          </p:nvGrpSpPr>
          <p:grpSpPr>
            <a:xfrm>
              <a:off x="5339825" y="1151290"/>
              <a:ext cx="3232233" cy="2223231"/>
              <a:chOff x="5857696" y="1454987"/>
              <a:chExt cx="2503020" cy="172165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5E0711E-F972-42EB-A3CB-F99FA68B34AE}"/>
                  </a:ext>
                </a:extLst>
              </p:cNvPr>
              <p:cNvGrpSpPr/>
              <p:nvPr/>
            </p:nvGrpSpPr>
            <p:grpSpPr>
              <a:xfrm>
                <a:off x="5884713" y="1454987"/>
                <a:ext cx="2162211" cy="1721656"/>
                <a:chOff x="8536843" y="2004063"/>
                <a:chExt cx="2452532" cy="1952824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34172DBD-FC4A-4EDC-9CD4-B33AC6B5D1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1852"/>
                <a:stretch/>
              </p:blipFill>
              <p:spPr>
                <a:xfrm>
                  <a:off x="8536843" y="2004063"/>
                  <a:ext cx="2441186" cy="1952824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9564E3BB-021C-4C52-B7E2-9BD0F145E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89" t="25573" b="52332"/>
                <a:stretch/>
              </p:blipFill>
              <p:spPr>
                <a:xfrm>
                  <a:off x="10390462" y="2048448"/>
                  <a:ext cx="598913" cy="409322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A6120B-AF00-470A-ABA7-AA7CF86B426A}"/>
                  </a:ext>
                </a:extLst>
              </p:cNvPr>
              <p:cNvSpPr txBox="1"/>
              <p:nvPr/>
            </p:nvSpPr>
            <p:spPr>
              <a:xfrm rot="16200000">
                <a:off x="5519806" y="2181347"/>
                <a:ext cx="853312" cy="1775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defTabSz="685800">
                  <a:lnSpc>
                    <a:spcPct val="120000"/>
                  </a:lnSpc>
                </a:pPr>
                <a:r>
                  <a:rPr lang="en-US" altLang="ko-KR" sz="15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PD RMSE</a:t>
                </a: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6597529-D0A3-4353-81B9-9451901A1EC6}"/>
                  </a:ext>
                </a:extLst>
              </p:cNvPr>
              <p:cNvSpPr/>
              <p:nvPr/>
            </p:nvSpPr>
            <p:spPr>
              <a:xfrm>
                <a:off x="6687541" y="3013075"/>
                <a:ext cx="225425" cy="66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70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E6038-D99F-43A0-B75B-4529925DA3E0}"/>
                  </a:ext>
                </a:extLst>
              </p:cNvPr>
              <p:cNvSpPr txBox="1"/>
              <p:nvPr/>
            </p:nvSpPr>
            <p:spPr>
              <a:xfrm>
                <a:off x="6597893" y="2962282"/>
                <a:ext cx="495161" cy="13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lnSpc>
                    <a:spcPct val="120000"/>
                  </a:lnSpc>
                </a:pPr>
                <a:r>
                  <a:rPr lang="en-US" altLang="ko-KR" sz="105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MoE</a:t>
                </a:r>
                <a:endParaRPr lang="en-US" altLang="ko-KR" sz="105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A82759B-E60B-4F16-BEB7-662C023BAAAB}"/>
                  </a:ext>
                </a:extLst>
              </p:cNvPr>
              <p:cNvSpPr/>
              <p:nvPr/>
            </p:nvSpPr>
            <p:spPr>
              <a:xfrm>
                <a:off x="6252381" y="3013075"/>
                <a:ext cx="225425" cy="66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70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DD2EED-5727-41C9-B940-E008FA8F2477}"/>
                  </a:ext>
                </a:extLst>
              </p:cNvPr>
              <p:cNvSpPr txBox="1"/>
              <p:nvPr/>
            </p:nvSpPr>
            <p:spPr>
              <a:xfrm>
                <a:off x="6117512" y="2965181"/>
                <a:ext cx="495161" cy="13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lnSpc>
                    <a:spcPct val="120000"/>
                  </a:lnSpc>
                </a:pPr>
                <a:r>
                  <a:rPr lang="en-US" altLang="ko-KR" sz="105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MLP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3C55207-2967-4DCF-BC3E-F823DE5C292F}"/>
                  </a:ext>
                </a:extLst>
              </p:cNvPr>
              <p:cNvSpPr/>
              <p:nvPr/>
            </p:nvSpPr>
            <p:spPr>
              <a:xfrm>
                <a:off x="7157006" y="3013075"/>
                <a:ext cx="242815" cy="66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70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DE9A30-591C-46BE-8BC7-78157EE03B31}"/>
                  </a:ext>
                </a:extLst>
              </p:cNvPr>
              <p:cNvSpPr txBox="1"/>
              <p:nvPr/>
            </p:nvSpPr>
            <p:spPr>
              <a:xfrm>
                <a:off x="7087172" y="2962282"/>
                <a:ext cx="495161" cy="13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lnSpc>
                    <a:spcPct val="120000"/>
                  </a:lnSpc>
                </a:pPr>
                <a:r>
                  <a:rPr lang="en-US" altLang="ko-KR" sz="105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ResMLP</a:t>
                </a:r>
                <a:endParaRPr lang="en-US" altLang="ko-KR" sz="105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EEB781B-3193-4CFA-A543-22A90DBFB206}"/>
                  </a:ext>
                </a:extLst>
              </p:cNvPr>
              <p:cNvSpPr/>
              <p:nvPr/>
            </p:nvSpPr>
            <p:spPr>
              <a:xfrm>
                <a:off x="7611466" y="3013075"/>
                <a:ext cx="342900" cy="66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70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8F9EB2-51D8-4434-99F0-5DBDD02431BF}"/>
                  </a:ext>
                </a:extLst>
              </p:cNvPr>
              <p:cNvSpPr txBox="1"/>
              <p:nvPr/>
            </p:nvSpPr>
            <p:spPr>
              <a:xfrm>
                <a:off x="7465609" y="2962282"/>
                <a:ext cx="686965" cy="13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lnSpc>
                    <a:spcPct val="120000"/>
                  </a:lnSpc>
                </a:pPr>
                <a:r>
                  <a:rPr lang="en-US" altLang="ko-KR" sz="105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ResMLP_MoE</a:t>
                </a:r>
                <a:endParaRPr lang="en-US" altLang="ko-KR" sz="105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506E14-C316-46BF-AE94-90DB01515DA0}"/>
                  </a:ext>
                </a:extLst>
              </p:cNvPr>
              <p:cNvSpPr/>
              <p:nvPr/>
            </p:nvSpPr>
            <p:spPr>
              <a:xfrm>
                <a:off x="7710661" y="1618778"/>
                <a:ext cx="288155" cy="195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70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E2BCD0-85A0-4F0A-B124-B7BE3DF685F3}"/>
                  </a:ext>
                </a:extLst>
              </p:cNvPr>
              <p:cNvSpPr txBox="1"/>
              <p:nvPr/>
            </p:nvSpPr>
            <p:spPr>
              <a:xfrm>
                <a:off x="7633438" y="1567474"/>
                <a:ext cx="686965" cy="26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altLang="ko-KR" sz="9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Independent</a:t>
                </a:r>
              </a:p>
              <a:p>
                <a:pPr defTabSz="685800"/>
                <a:r>
                  <a:rPr lang="en-US" altLang="ko-KR" sz="9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Cascade</a:t>
                </a:r>
              </a:p>
              <a:p>
                <a:pPr defTabSz="685800"/>
                <a:r>
                  <a:rPr lang="en-US" altLang="ko-KR" sz="9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Multi-task</a:t>
                </a: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17F9531-A43E-4F0A-A5CD-4CD5340C8A5D}"/>
                  </a:ext>
                </a:extLst>
              </p:cNvPr>
              <p:cNvCxnSpPr>
                <a:cxnSpLocks/>
                <a:endCxn id="42" idx="3"/>
              </p:cNvCxnSpPr>
              <p:nvPr/>
            </p:nvCxnSpPr>
            <p:spPr>
              <a:xfrm>
                <a:off x="7782916" y="2846872"/>
                <a:ext cx="369658" cy="184694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52FB233-B086-4BE8-8E1C-2AA8B705A5D0}"/>
                  </a:ext>
                </a:extLst>
              </p:cNvPr>
              <p:cNvSpPr/>
              <p:nvPr/>
            </p:nvSpPr>
            <p:spPr>
              <a:xfrm>
                <a:off x="8056832" y="2993980"/>
                <a:ext cx="303884" cy="17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:r>
                  <a:rPr lang="en-US" altLang="ko-KR" sz="1575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Best</a:t>
                </a:r>
                <a:endParaRPr lang="ko-KR" altLang="en-US" sz="1575" dirty="0">
                  <a:solidFill>
                    <a:prstClr val="black"/>
                  </a:solidFill>
                  <a:highlight>
                    <a:srgbClr val="FFFF00"/>
                  </a:highlight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3DBF5A3-7D0C-434A-81B0-46FBD7EF5CB3}"/>
              </a:ext>
            </a:extLst>
          </p:cNvPr>
          <p:cNvGrpSpPr/>
          <p:nvPr/>
        </p:nvGrpSpPr>
        <p:grpSpPr>
          <a:xfrm>
            <a:off x="3531560" y="1812051"/>
            <a:ext cx="5647631" cy="2974395"/>
            <a:chOff x="520421" y="4824046"/>
            <a:chExt cx="3765087" cy="198293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997CC12-8C8D-4744-9597-41AD6209B204}"/>
                </a:ext>
              </a:extLst>
            </p:cNvPr>
            <p:cNvSpPr txBox="1"/>
            <p:nvPr/>
          </p:nvSpPr>
          <p:spPr>
            <a:xfrm>
              <a:off x="520421" y="6510655"/>
              <a:ext cx="3765087" cy="29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20000"/>
                </a:lnSpc>
              </a:pPr>
              <a:r>
                <a: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Figure 3: QNN-enhanced </a:t>
              </a:r>
              <a:r>
                <a:rPr lang="en-US" altLang="ko-KR" sz="2100" dirty="0" err="1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ResMLP_MoE</a:t>
              </a:r>
              <a:r>
                <a: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85" name="Picture 4">
              <a:extLst>
                <a:ext uri="{FF2B5EF4-FFF2-40B4-BE49-F238E27FC236}">
                  <a16:creationId xmlns:a16="http://schemas.microsoft.com/office/drawing/2014/main" id="{8058F25C-CC86-4739-9055-C779FCC9E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00" y="4824046"/>
              <a:ext cx="3219126" cy="1765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C25F1-27C1-1F80-5980-74861D68D8EE}"/>
                  </a:ext>
                </a:extLst>
              </p:cNvPr>
              <p:cNvSpPr txBox="1"/>
              <p:nvPr/>
            </p:nvSpPr>
            <p:spPr>
              <a:xfrm>
                <a:off x="6488334" y="7335823"/>
                <a:ext cx="244298" cy="16158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ko-Kore-KR" alt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</m:oMath>
                  </m:oMathPara>
                </a14:m>
                <a:endParaRPr kumimoji="1" lang="ko-Kore-KR" altLang="en-US" sz="10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C25F1-27C1-1F80-5980-74861D68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334" y="7335823"/>
                <a:ext cx="244298" cy="161583"/>
              </a:xfrm>
              <a:prstGeom prst="rect">
                <a:avLst/>
              </a:prstGeom>
              <a:blipFill>
                <a:blip r:embed="rId7"/>
                <a:stretch>
                  <a:fillRect l="-12500" t="-18519" r="-27500" b="-259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08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37" y="210063"/>
            <a:ext cx="12582003" cy="507831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Quantum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(Qubits, Layers, Advantage)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C6898420-70C9-4D70-88F0-831BC32ECE86}"/>
                  </a:ext>
                </a:extLst>
              </p:cNvPr>
              <p:cNvSpPr txBox="1"/>
              <p:nvPr/>
            </p:nvSpPr>
            <p:spPr>
              <a:xfrm>
                <a:off x="2794285" y="1196816"/>
                <a:ext cx="12699428" cy="83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Technical Feasibility: Based on IBM quantum systems, the quantum volume reflects the maximum circuit size with </a:t>
                </a:r>
                <a:r>
                  <a:rPr lang="en-US" altLang="ko-KR" sz="210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widith</a:t>
                </a:r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</m:oMath>
                </a14:m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 depth. State-of-the-arts </a:t>
                </a:r>
                <a14:m>
                  <m:oMath xmlns:m="http://schemas.openxmlformats.org/officeDocument/2006/math"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𝑄𝑉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=512⇒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≤9 </m:t>
                    </m:r>
                  </m:oMath>
                </a14:m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. That is, (9 qubits and 9 depth)</a:t>
                </a:r>
              </a:p>
            </p:txBody>
          </p:sp>
        </mc:Choice>
        <mc:Fallback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C6898420-70C9-4D70-88F0-831BC32EC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285" y="1196816"/>
                <a:ext cx="12699428" cy="832279"/>
              </a:xfrm>
              <a:prstGeom prst="rect">
                <a:avLst/>
              </a:prstGeom>
              <a:blipFill>
                <a:blip r:embed="rId3"/>
                <a:stretch>
                  <a:fillRect l="-480" t="-1460" b="-131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1623FA1-BC2D-4DCF-8014-4CD915F96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045" y="4524704"/>
            <a:ext cx="4448681" cy="31102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AF71B0-8B3A-4355-BDA2-CE13D42C4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774" y="4524704"/>
            <a:ext cx="4443270" cy="31102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2505A9-FDEC-4D0C-BFCA-8389ED5AE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0315" y="4450097"/>
            <a:ext cx="4596326" cy="32767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B682FE-9DD4-45C3-8E0D-5192A8F32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9376" y="2327524"/>
            <a:ext cx="12429242" cy="13150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B5013F-4444-4016-85E9-D045F0A603F5}"/>
              </a:ext>
            </a:extLst>
          </p:cNvPr>
          <p:cNvSpPr/>
          <p:nvPr/>
        </p:nvSpPr>
        <p:spPr>
          <a:xfrm>
            <a:off x="2794285" y="1975689"/>
            <a:ext cx="73361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Table 1: The up-to-date IBM Quantum’s quantum computers</a:t>
            </a:r>
            <a:endParaRPr lang="ko-KR" altLang="en-US" sz="210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D1D9C5-3976-4765-946B-48419E06F7FC}"/>
              </a:ext>
            </a:extLst>
          </p:cNvPr>
          <p:cNvSpPr/>
          <p:nvPr/>
        </p:nvSpPr>
        <p:spPr>
          <a:xfrm>
            <a:off x="2285995" y="9739603"/>
            <a:ext cx="137160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[1] </a:t>
            </a:r>
            <a:r>
              <a:rPr lang="en-US" altLang="ko-KR" sz="135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Jeong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, </a:t>
            </a:r>
            <a:r>
              <a:rPr lang="en-US" altLang="ko-KR" sz="135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Seon-Geun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, </a:t>
            </a:r>
            <a:r>
              <a:rPr lang="en-US" altLang="ko-KR" sz="135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Kyeong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-Hwan Moon, and Won-</a:t>
            </a:r>
            <a:r>
              <a:rPr lang="en-US" altLang="ko-KR" sz="135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Joo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 Hwang. "Hybrid quantum neural networks for efficient protein-ligand binding affinity prediction." </a:t>
            </a:r>
            <a:r>
              <a:rPr lang="en-US" altLang="ko-KR" sz="1350" i="1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EPJ Quantum Technology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 12.1 (2025): 1-36.</a:t>
            </a:r>
            <a:endParaRPr lang="ko-KR" altLang="en-US" sz="135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FEE434-2E4C-0995-BD36-215CFFBE5546}"/>
              </a:ext>
            </a:extLst>
          </p:cNvPr>
          <p:cNvSpPr/>
          <p:nvPr/>
        </p:nvSpPr>
        <p:spPr>
          <a:xfrm>
            <a:off x="2794285" y="7726860"/>
            <a:ext cx="6266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ko-KR" sz="210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Figure 6: Results of QNN-enhanced </a:t>
            </a:r>
            <a:r>
              <a:rPr lang="en-US" altLang="ko-KR" sz="2100" dirty="0" err="1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ResMLP_MoE</a:t>
            </a:r>
            <a:endParaRPr lang="ko-KR" altLang="en-US" sz="210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145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66457D-BC7E-4246-A3F6-375D0089934C}"/>
                  </a:ext>
                </a:extLst>
              </p:cNvPr>
              <p:cNvSpPr txBox="1"/>
              <p:nvPr/>
            </p:nvSpPr>
            <p:spPr>
              <a:xfrm>
                <a:off x="2511731" y="1308162"/>
                <a:ext cx="12699428" cy="587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Quantum advantages [1]: </a:t>
                </a:r>
              </a:p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1) Model complexity reduction </a:t>
                </a:r>
              </a:p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2) approximation performance (Neural Network </a:t>
                </a:r>
                <a14:m>
                  <m:oMath xmlns:m="http://schemas.openxmlformats.org/officeDocument/2006/math"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𝐹</m:t>
                    </m:r>
                    <m:d>
                      <m:dPr>
                        <m:ctrlP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, Quantum Neural Network </a:t>
                </a:r>
                <a14:m>
                  <m:oMath xmlns:m="http://schemas.openxmlformats.org/officeDocument/2006/math"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𝑄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, continuous function </a:t>
                </a:r>
                <a14:m>
                  <m:oMath xmlns:m="http://schemas.openxmlformats.org/officeDocument/2006/math"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)</a:t>
                </a:r>
                <a:b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ko-KR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𝑑𝑥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ko-KR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  <a:cs typeface="Arial" panose="020B0604020202020204" pitchFamily="34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𝑑𝑥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.   (</a:t>
                </a:r>
                <a14:m>
                  <m:oMath xmlns:m="http://schemas.openxmlformats.org/officeDocument/2006/math"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ko-KR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) in the same number of parameters.  </a:t>
                </a:r>
              </a:p>
              <a:p>
                <a:pPr defTabSz="685800">
                  <a:lnSpc>
                    <a:spcPct val="120000"/>
                  </a:lnSpc>
                </a:pPr>
                <a:endPara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3) model convergence speed  (Training time)</a:t>
                </a:r>
              </a:p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4) inference time (Faster than NN)</a:t>
                </a:r>
              </a:p>
              <a:p>
                <a:pPr defTabSz="685800">
                  <a:lnSpc>
                    <a:spcPct val="120000"/>
                  </a:lnSpc>
                </a:pPr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 </a:t>
                </a:r>
              </a:p>
              <a:p>
                <a:pPr defTabSz="685800">
                  <a:lnSpc>
                    <a:spcPct val="120000"/>
                  </a:lnSpc>
                </a:pPr>
                <a:endParaRPr lang="en-US" altLang="ko-KR" sz="2100" dirty="0">
                  <a:solidFill>
                    <a:prstClr val="black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  <a:p>
                <a:pPr marL="428625" indent="-428625" defTabSz="6858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100" dirty="0">
                    <a:solidFill>
                      <a:prstClr val="black"/>
                    </a:solidFill>
                    <a:latin typeface="Arial" panose="020B0604020202020204" pitchFamily="34" charset="0"/>
                    <a:ea typeface="나눔스퀘어" panose="020B0600000101010101" pitchFamily="50" charset="-127"/>
                    <a:cs typeface="Arial" panose="020B0604020202020204" pitchFamily="34" charset="0"/>
                  </a:rPr>
                  <a:t>5) higher expressivity (Small dataset).</a:t>
                </a: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66457D-BC7E-4246-A3F6-375D0089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731" y="1308162"/>
                <a:ext cx="12699428" cy="5873659"/>
              </a:xfrm>
              <a:prstGeom prst="rect">
                <a:avLst/>
              </a:prstGeom>
              <a:blipFill>
                <a:blip r:embed="rId3"/>
                <a:stretch>
                  <a:fillRect l="-480" t="-312" b="-103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제목 23">
            <a:extLst>
              <a:ext uri="{FF2B5EF4-FFF2-40B4-BE49-F238E27FC236}">
                <a16:creationId xmlns:a16="http://schemas.microsoft.com/office/drawing/2014/main" id="{A27C8C51-2569-5E41-B0D8-848C766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37" y="210063"/>
            <a:ext cx="12582003" cy="507831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D1D9C5-3976-4765-946B-48419E06F7FC}"/>
              </a:ext>
            </a:extLst>
          </p:cNvPr>
          <p:cNvSpPr/>
          <p:nvPr/>
        </p:nvSpPr>
        <p:spPr>
          <a:xfrm>
            <a:off x="2285995" y="9739603"/>
            <a:ext cx="137160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[1] </a:t>
            </a:r>
            <a:r>
              <a:rPr lang="en-US" altLang="ko-KR" sz="135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Jeong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, </a:t>
            </a:r>
            <a:r>
              <a:rPr lang="en-US" altLang="ko-KR" sz="135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Seon-Geun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, </a:t>
            </a:r>
            <a:r>
              <a:rPr lang="en-US" altLang="ko-KR" sz="135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Kyeong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-Hwan Moon, and Won-</a:t>
            </a:r>
            <a:r>
              <a:rPr lang="en-US" altLang="ko-KR" sz="135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Joo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 Hwang. "Hybrid quantum neural networks for efficient protein-ligand binding affinity prediction." </a:t>
            </a:r>
            <a:r>
              <a:rPr lang="en-US" altLang="ko-KR" sz="1350" i="1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EPJ Quantum Technology</a:t>
            </a:r>
            <a:r>
              <a:rPr lang="en-US" altLang="ko-KR" sz="135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 12.1 (2025): 1-36.</a:t>
            </a:r>
            <a:endParaRPr lang="ko-KR" altLang="en-US" sz="135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AD1F530-2CE7-6FE5-5EB5-BC8509A9FD48}"/>
              </a:ext>
            </a:extLst>
          </p:cNvPr>
          <p:cNvSpPr/>
          <p:nvPr/>
        </p:nvSpPr>
        <p:spPr>
          <a:xfrm>
            <a:off x="4979497" y="7559944"/>
            <a:ext cx="250904" cy="250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D189698-D38A-7DDB-1224-D52D2ED2C8CD}"/>
              </a:ext>
            </a:extLst>
          </p:cNvPr>
          <p:cNvSpPr/>
          <p:nvPr/>
        </p:nvSpPr>
        <p:spPr>
          <a:xfrm>
            <a:off x="4979497" y="8094635"/>
            <a:ext cx="250904" cy="250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DF517DF-CBD0-F739-1F56-B6A64A4DE71D}"/>
              </a:ext>
            </a:extLst>
          </p:cNvPr>
          <p:cNvSpPr/>
          <p:nvPr/>
        </p:nvSpPr>
        <p:spPr>
          <a:xfrm>
            <a:off x="4979497" y="8582573"/>
            <a:ext cx="250904" cy="250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0251EC2-6A53-1184-B253-AAD9B163C18D}"/>
              </a:ext>
            </a:extLst>
          </p:cNvPr>
          <p:cNvSpPr/>
          <p:nvPr/>
        </p:nvSpPr>
        <p:spPr>
          <a:xfrm>
            <a:off x="4119341" y="7559944"/>
            <a:ext cx="250904" cy="250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9288738-F018-44DF-3572-2271C4EC7553}"/>
              </a:ext>
            </a:extLst>
          </p:cNvPr>
          <p:cNvSpPr/>
          <p:nvPr/>
        </p:nvSpPr>
        <p:spPr>
          <a:xfrm>
            <a:off x="4119341" y="8094635"/>
            <a:ext cx="250904" cy="250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91C82F0-9E41-F766-1EA5-48AC0E9AC6BA}"/>
              </a:ext>
            </a:extLst>
          </p:cNvPr>
          <p:cNvSpPr/>
          <p:nvPr/>
        </p:nvSpPr>
        <p:spPr>
          <a:xfrm>
            <a:off x="4119341" y="8582573"/>
            <a:ext cx="250904" cy="250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48CA787-6ECA-F388-E56E-3F53AB649A31}"/>
              </a:ext>
            </a:extLst>
          </p:cNvPr>
          <p:cNvCxnSpPr>
            <a:cxnSpLocks/>
          </p:cNvCxnSpPr>
          <p:nvPr/>
        </p:nvCxnSpPr>
        <p:spPr>
          <a:xfrm>
            <a:off x="6936953" y="8663939"/>
            <a:ext cx="1346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6CE46817-4060-A767-B45F-416CEFF49366}"/>
              </a:ext>
            </a:extLst>
          </p:cNvPr>
          <p:cNvCxnSpPr>
            <a:cxnSpLocks/>
          </p:cNvCxnSpPr>
          <p:nvPr/>
        </p:nvCxnSpPr>
        <p:spPr>
          <a:xfrm>
            <a:off x="6936953" y="8196437"/>
            <a:ext cx="1346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7150429-1445-999E-9B6E-96BCF2BD76DE}"/>
              </a:ext>
            </a:extLst>
          </p:cNvPr>
          <p:cNvCxnSpPr>
            <a:cxnSpLocks/>
          </p:cNvCxnSpPr>
          <p:nvPr/>
        </p:nvCxnSpPr>
        <p:spPr>
          <a:xfrm>
            <a:off x="6936953" y="7684994"/>
            <a:ext cx="1346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8E3F9BD-2F96-D261-44A6-483B4536B780}"/>
              </a:ext>
            </a:extLst>
          </p:cNvPr>
          <p:cNvCxnSpPr>
            <a:stCxn id="5" idx="6"/>
            <a:endCxn id="2" idx="2"/>
          </p:cNvCxnSpPr>
          <p:nvPr/>
        </p:nvCxnSpPr>
        <p:spPr>
          <a:xfrm>
            <a:off x="4370244" y="7685396"/>
            <a:ext cx="609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FFE96B-C97D-C876-8DF0-CA44FA97F322}"/>
              </a:ext>
            </a:extLst>
          </p:cNvPr>
          <p:cNvCxnSpPr>
            <a:cxnSpLocks/>
            <a:stCxn id="5" idx="6"/>
            <a:endCxn id="3" idx="2"/>
          </p:cNvCxnSpPr>
          <p:nvPr/>
        </p:nvCxnSpPr>
        <p:spPr>
          <a:xfrm>
            <a:off x="4370244" y="7685396"/>
            <a:ext cx="609252" cy="5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D6D2B06-50DC-0525-3B84-6114E908011B}"/>
              </a:ext>
            </a:extLst>
          </p:cNvPr>
          <p:cNvCxnSpPr>
            <a:cxnSpLocks/>
            <a:stCxn id="5" idx="6"/>
            <a:endCxn id="4" idx="3"/>
          </p:cNvCxnSpPr>
          <p:nvPr/>
        </p:nvCxnSpPr>
        <p:spPr>
          <a:xfrm>
            <a:off x="4370244" y="7685396"/>
            <a:ext cx="645996" cy="1111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8E7E07-4A30-93A2-9CE3-6CA82743E43E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>
            <a:off x="4370244" y="8220087"/>
            <a:ext cx="609252" cy="487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C728B5C-9BEA-237C-362B-1067171D5F5D}"/>
              </a:ext>
            </a:extLst>
          </p:cNvPr>
          <p:cNvCxnSpPr>
            <a:cxnSpLocks/>
            <a:stCxn id="6" idx="6"/>
            <a:endCxn id="2" idx="2"/>
          </p:cNvCxnSpPr>
          <p:nvPr/>
        </p:nvCxnSpPr>
        <p:spPr>
          <a:xfrm flipV="1">
            <a:off x="4370244" y="7685396"/>
            <a:ext cx="609252" cy="53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E6A7244-0C0C-4493-B700-6B9F0BF7DAC6}"/>
              </a:ext>
            </a:extLst>
          </p:cNvPr>
          <p:cNvCxnSpPr>
            <a:cxnSpLocks/>
            <a:stCxn id="6" idx="6"/>
            <a:endCxn id="3" idx="2"/>
          </p:cNvCxnSpPr>
          <p:nvPr/>
        </p:nvCxnSpPr>
        <p:spPr>
          <a:xfrm>
            <a:off x="4370244" y="8220087"/>
            <a:ext cx="609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AFF52005-32D3-A0DC-9087-22888CD7269F}"/>
              </a:ext>
            </a:extLst>
          </p:cNvPr>
          <p:cNvCxnSpPr>
            <a:cxnSpLocks/>
            <a:stCxn id="7" idx="6"/>
            <a:endCxn id="2" idx="2"/>
          </p:cNvCxnSpPr>
          <p:nvPr/>
        </p:nvCxnSpPr>
        <p:spPr>
          <a:xfrm flipV="1">
            <a:off x="4370244" y="7685396"/>
            <a:ext cx="609252" cy="102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0654BE0B-2538-F675-B087-4598F91107EE}"/>
              </a:ext>
            </a:extLst>
          </p:cNvPr>
          <p:cNvCxnSpPr>
            <a:cxnSpLocks/>
            <a:stCxn id="7" idx="6"/>
            <a:endCxn id="4" idx="2"/>
          </p:cNvCxnSpPr>
          <p:nvPr/>
        </p:nvCxnSpPr>
        <p:spPr>
          <a:xfrm>
            <a:off x="4370244" y="8708025"/>
            <a:ext cx="609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9871D923-4601-6FCC-597F-3A0C18691378}"/>
              </a:ext>
            </a:extLst>
          </p:cNvPr>
          <p:cNvCxnSpPr>
            <a:cxnSpLocks/>
            <a:stCxn id="7" idx="6"/>
            <a:endCxn id="3" idx="2"/>
          </p:cNvCxnSpPr>
          <p:nvPr/>
        </p:nvCxnSpPr>
        <p:spPr>
          <a:xfrm flipV="1">
            <a:off x="4370244" y="8220087"/>
            <a:ext cx="609252" cy="487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8D56FCE-4BF4-97A9-3D05-98320B2BAD73}"/>
              </a:ext>
            </a:extLst>
          </p:cNvPr>
          <p:cNvSpPr/>
          <p:nvPr/>
        </p:nvSpPr>
        <p:spPr>
          <a:xfrm>
            <a:off x="3244637" y="7843960"/>
            <a:ext cx="660545" cy="6605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B726D4A-9696-45C1-31E6-24DD1AAF9977}"/>
              </a:ext>
            </a:extLst>
          </p:cNvPr>
          <p:cNvSpPr/>
          <p:nvPr/>
        </p:nvSpPr>
        <p:spPr>
          <a:xfrm>
            <a:off x="6810398" y="7559944"/>
            <a:ext cx="250904" cy="250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244275F-436E-2069-364F-5778028D490A}"/>
              </a:ext>
            </a:extLst>
          </p:cNvPr>
          <p:cNvCxnSpPr/>
          <p:nvPr/>
        </p:nvCxnSpPr>
        <p:spPr>
          <a:xfrm flipV="1">
            <a:off x="6722793" y="7411387"/>
            <a:ext cx="476574" cy="44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49F55B-88DC-FF83-4612-7C8603846B7E}"/>
              </a:ext>
            </a:extLst>
          </p:cNvPr>
          <p:cNvSpPr txBox="1"/>
          <p:nvPr/>
        </p:nvSpPr>
        <p:spPr>
          <a:xfrm>
            <a:off x="2794286" y="8900727"/>
            <a:ext cx="25180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altLang="ko-Kore-KR" sz="165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Classical representation Space</a:t>
            </a:r>
            <a:endParaRPr lang="ko-Kore-KR" alt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051EC4-D86D-B556-D2E6-3F9E69A1EB8A}"/>
              </a:ext>
            </a:extLst>
          </p:cNvPr>
          <p:cNvSpPr txBox="1"/>
          <p:nvPr/>
        </p:nvSpPr>
        <p:spPr>
          <a:xfrm>
            <a:off x="6936953" y="8900727"/>
            <a:ext cx="251807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altLang="ko-Kore-KR" sz="1650" dirty="0">
                <a:solidFill>
                  <a:prstClr val="black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Quantum Hilbert representation Space</a:t>
            </a:r>
            <a:endParaRPr lang="ko-Kore-KR" alt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633047F-EB3E-F1F4-99FD-185A72FE0886}"/>
              </a:ext>
            </a:extLst>
          </p:cNvPr>
          <p:cNvSpPr/>
          <p:nvPr/>
        </p:nvSpPr>
        <p:spPr>
          <a:xfrm>
            <a:off x="6810398" y="8070985"/>
            <a:ext cx="250904" cy="250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5D8ED86-1AA1-1664-B9C0-0E77C3D2FBD4}"/>
              </a:ext>
            </a:extLst>
          </p:cNvPr>
          <p:cNvCxnSpPr/>
          <p:nvPr/>
        </p:nvCxnSpPr>
        <p:spPr>
          <a:xfrm flipV="1">
            <a:off x="6722793" y="7922428"/>
            <a:ext cx="476574" cy="44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6FD29F97-705C-1B75-EDA2-EA8263EA4B4C}"/>
              </a:ext>
            </a:extLst>
          </p:cNvPr>
          <p:cNvSpPr/>
          <p:nvPr/>
        </p:nvSpPr>
        <p:spPr>
          <a:xfrm>
            <a:off x="6810398" y="8538487"/>
            <a:ext cx="250904" cy="250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312A469-DA39-C3B6-EA72-56D2539C2714}"/>
              </a:ext>
            </a:extLst>
          </p:cNvPr>
          <p:cNvCxnSpPr/>
          <p:nvPr/>
        </p:nvCxnSpPr>
        <p:spPr>
          <a:xfrm flipV="1">
            <a:off x="6722793" y="8389930"/>
            <a:ext cx="476574" cy="44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95795B-ADD1-C86E-CCE9-89E8433847A4}"/>
              </a:ext>
            </a:extLst>
          </p:cNvPr>
          <p:cNvSpPr/>
          <p:nvPr/>
        </p:nvSpPr>
        <p:spPr>
          <a:xfrm>
            <a:off x="7413525" y="7559943"/>
            <a:ext cx="276792" cy="276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9264CD6-86BC-AC54-A575-65AD96232460}"/>
              </a:ext>
            </a:extLst>
          </p:cNvPr>
          <p:cNvSpPr/>
          <p:nvPr/>
        </p:nvSpPr>
        <p:spPr>
          <a:xfrm>
            <a:off x="7413525" y="8039733"/>
            <a:ext cx="276792" cy="276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30B791-A08B-C83D-C567-C53E852C906A}"/>
              </a:ext>
            </a:extLst>
          </p:cNvPr>
          <p:cNvSpPr/>
          <p:nvPr/>
        </p:nvSpPr>
        <p:spPr>
          <a:xfrm>
            <a:off x="7413525" y="8518857"/>
            <a:ext cx="276792" cy="276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8A3B7D-099C-6785-C6E9-998B52115144}"/>
                  </a:ext>
                </a:extLst>
              </p:cNvPr>
              <p:cNvSpPr txBox="1"/>
              <p:nvPr/>
            </p:nvSpPr>
            <p:spPr>
              <a:xfrm>
                <a:off x="4053321" y="7130307"/>
                <a:ext cx="340285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7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kumimoji="1" lang="ko-Kore-KR" altLang="en-US" sz="2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8A3B7D-099C-6785-C6E9-998B52115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321" y="7130307"/>
                <a:ext cx="340285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4192AE3-B054-BC29-1EAA-EC820C4FA227}"/>
                  </a:ext>
                </a:extLst>
              </p:cNvPr>
              <p:cNvSpPr txBox="1"/>
              <p:nvPr/>
            </p:nvSpPr>
            <p:spPr>
              <a:xfrm>
                <a:off x="6640255" y="7130307"/>
                <a:ext cx="481927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ko-Kore-KR" sz="2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ko-Kore-KR" altLang="en-US" sz="2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4192AE3-B054-BC29-1EAA-EC820C4FA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55" y="7130307"/>
                <a:ext cx="481927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3A5688-1607-AE91-939B-BE4374831709}"/>
              </a:ext>
            </a:extLst>
          </p:cNvPr>
          <p:cNvSpPr/>
          <p:nvPr/>
        </p:nvSpPr>
        <p:spPr>
          <a:xfrm>
            <a:off x="5955170" y="7843960"/>
            <a:ext cx="660545" cy="6605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434E5F-20AC-523F-436D-DB9F2A3D0D25}"/>
              </a:ext>
            </a:extLst>
          </p:cNvPr>
          <p:cNvSpPr/>
          <p:nvPr/>
        </p:nvSpPr>
        <p:spPr>
          <a:xfrm>
            <a:off x="8183871" y="7559942"/>
            <a:ext cx="476571" cy="3068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B39ED02-6CFB-8085-EBA5-8E757B821826}"/>
              </a:ext>
            </a:extLst>
          </p:cNvPr>
          <p:cNvSpPr/>
          <p:nvPr/>
        </p:nvSpPr>
        <p:spPr>
          <a:xfrm>
            <a:off x="8183870" y="8036118"/>
            <a:ext cx="476573" cy="268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0FA3D6E-4B7E-DA0D-7CEE-433B10AC516F}"/>
              </a:ext>
            </a:extLst>
          </p:cNvPr>
          <p:cNvSpPr/>
          <p:nvPr/>
        </p:nvSpPr>
        <p:spPr>
          <a:xfrm>
            <a:off x="8183870" y="8501703"/>
            <a:ext cx="507890" cy="276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호 76">
            <a:extLst>
              <a:ext uri="{FF2B5EF4-FFF2-40B4-BE49-F238E27FC236}">
                <a16:creationId xmlns:a16="http://schemas.microsoft.com/office/drawing/2014/main" id="{CEE6A235-F6B5-EB56-6152-4C35CC703010}"/>
              </a:ext>
            </a:extLst>
          </p:cNvPr>
          <p:cNvSpPr/>
          <p:nvPr/>
        </p:nvSpPr>
        <p:spPr>
          <a:xfrm>
            <a:off x="8252094" y="7627382"/>
            <a:ext cx="340122" cy="277029"/>
          </a:xfrm>
          <a:prstGeom prst="arc">
            <a:avLst>
              <a:gd name="adj1" fmla="val 10852429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호 77">
            <a:extLst>
              <a:ext uri="{FF2B5EF4-FFF2-40B4-BE49-F238E27FC236}">
                <a16:creationId xmlns:a16="http://schemas.microsoft.com/office/drawing/2014/main" id="{FCD4E981-7BB4-5E79-609A-0F7AD722DB34}"/>
              </a:ext>
            </a:extLst>
          </p:cNvPr>
          <p:cNvSpPr/>
          <p:nvPr/>
        </p:nvSpPr>
        <p:spPr>
          <a:xfrm>
            <a:off x="8252094" y="8103555"/>
            <a:ext cx="340122" cy="277029"/>
          </a:xfrm>
          <a:prstGeom prst="arc">
            <a:avLst>
              <a:gd name="adj1" fmla="val 10852429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호 78">
            <a:extLst>
              <a:ext uri="{FF2B5EF4-FFF2-40B4-BE49-F238E27FC236}">
                <a16:creationId xmlns:a16="http://schemas.microsoft.com/office/drawing/2014/main" id="{5ECB63C1-28B5-1C17-FC2E-1875500A3ACE}"/>
              </a:ext>
            </a:extLst>
          </p:cNvPr>
          <p:cNvSpPr/>
          <p:nvPr/>
        </p:nvSpPr>
        <p:spPr>
          <a:xfrm>
            <a:off x="8252094" y="8563494"/>
            <a:ext cx="340122" cy="277029"/>
          </a:xfrm>
          <a:prstGeom prst="arc">
            <a:avLst>
              <a:gd name="adj1" fmla="val 10852429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kumimoji="1" lang="ko-Kore-KR" altLang="en-US" sz="27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2416A1D-9007-7D78-BCFB-B29F451036E0}"/>
              </a:ext>
            </a:extLst>
          </p:cNvPr>
          <p:cNvCxnSpPr>
            <a:cxnSpLocks/>
          </p:cNvCxnSpPr>
          <p:nvPr/>
        </p:nvCxnSpPr>
        <p:spPr>
          <a:xfrm flipV="1">
            <a:off x="8353931" y="7465126"/>
            <a:ext cx="238286" cy="320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07C1775-5AF5-FBA8-97F4-5697A33924C5}"/>
              </a:ext>
            </a:extLst>
          </p:cNvPr>
          <p:cNvCxnSpPr>
            <a:cxnSpLocks/>
          </p:cNvCxnSpPr>
          <p:nvPr/>
        </p:nvCxnSpPr>
        <p:spPr>
          <a:xfrm flipV="1">
            <a:off x="8353931" y="7930849"/>
            <a:ext cx="238286" cy="320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8C037C8-89DA-1857-2359-1E8AD8AFA2BB}"/>
              </a:ext>
            </a:extLst>
          </p:cNvPr>
          <p:cNvCxnSpPr>
            <a:cxnSpLocks/>
          </p:cNvCxnSpPr>
          <p:nvPr/>
        </p:nvCxnSpPr>
        <p:spPr>
          <a:xfrm flipV="1">
            <a:off x="8353931" y="8398906"/>
            <a:ext cx="238286" cy="320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3C86C90-02B4-3EC1-DB25-0FAC5E2B96DB}"/>
              </a:ext>
            </a:extLst>
          </p:cNvPr>
          <p:cNvGrpSpPr/>
          <p:nvPr/>
        </p:nvGrpSpPr>
        <p:grpSpPr>
          <a:xfrm>
            <a:off x="7567349" y="5009424"/>
            <a:ext cx="4009140" cy="1807635"/>
            <a:chOff x="5524399" y="4454156"/>
            <a:chExt cx="3407865" cy="1536533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D668CBD-7F42-EF23-E632-CE964DC50A6F}"/>
                </a:ext>
              </a:extLst>
            </p:cNvPr>
            <p:cNvGrpSpPr/>
            <p:nvPr/>
          </p:nvGrpSpPr>
          <p:grpSpPr>
            <a:xfrm>
              <a:off x="5672327" y="4628061"/>
              <a:ext cx="741634" cy="366543"/>
              <a:chOff x="376237" y="2557959"/>
              <a:chExt cx="829054" cy="409749"/>
            </a:xfrm>
          </p:grpSpPr>
          <p:pic>
            <p:nvPicPr>
              <p:cNvPr id="86" name="그래픽 85">
                <a:extLst>
                  <a:ext uri="{FF2B5EF4-FFF2-40B4-BE49-F238E27FC236}">
                    <a16:creationId xmlns:a16="http://schemas.microsoft.com/office/drawing/2014/main" id="{D11AF1A2-976E-B75B-59B2-70C83A60E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6237" y="2557959"/>
                <a:ext cx="413407" cy="409749"/>
              </a:xfrm>
              <a:prstGeom prst="rect">
                <a:avLst/>
              </a:prstGeom>
            </p:spPr>
          </p:pic>
          <p:pic>
            <p:nvPicPr>
              <p:cNvPr id="87" name="그래픽 86">
                <a:extLst>
                  <a:ext uri="{FF2B5EF4-FFF2-40B4-BE49-F238E27FC236}">
                    <a16:creationId xmlns:a16="http://schemas.microsoft.com/office/drawing/2014/main" id="{8D5C4E99-E73F-D6AC-BF2C-1C5B7F8B1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9940" y="2617425"/>
                <a:ext cx="315351" cy="315351"/>
              </a:xfrm>
              <a:prstGeom prst="rect">
                <a:avLst/>
              </a:prstGeom>
            </p:spPr>
          </p:pic>
        </p:grpSp>
        <p:pic>
          <p:nvPicPr>
            <p:cNvPr id="88" name="그래픽 87">
              <a:extLst>
                <a:ext uri="{FF2B5EF4-FFF2-40B4-BE49-F238E27FC236}">
                  <a16:creationId xmlns:a16="http://schemas.microsoft.com/office/drawing/2014/main" id="{8846934A-7217-9613-F10D-FF9DCB4F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80030" y="4510191"/>
              <a:ext cx="591431" cy="602283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DE670E1-A883-032C-D352-07C880CFEC94}"/>
                </a:ext>
              </a:extLst>
            </p:cNvPr>
            <p:cNvGrpSpPr/>
            <p:nvPr/>
          </p:nvGrpSpPr>
          <p:grpSpPr>
            <a:xfrm>
              <a:off x="6877854" y="4454156"/>
              <a:ext cx="876870" cy="714353"/>
              <a:chOff x="1636305" y="2397855"/>
              <a:chExt cx="876870" cy="714353"/>
            </a:xfrm>
          </p:grpSpPr>
          <p:pic>
            <p:nvPicPr>
              <p:cNvPr id="90" name="그래픽 89">
                <a:extLst>
                  <a:ext uri="{FF2B5EF4-FFF2-40B4-BE49-F238E27FC236}">
                    <a16:creationId xmlns:a16="http://schemas.microsoft.com/office/drawing/2014/main" id="{180B795E-3AE3-6A6B-E484-154617EDC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845214" y="2397855"/>
                <a:ext cx="467452" cy="467450"/>
              </a:xfrm>
              <a:prstGeom prst="rect">
                <a:avLst/>
              </a:prstGeom>
            </p:spPr>
          </p:pic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DC1D77BB-8A49-673B-7229-3D2BF2A6B365}"/>
                  </a:ext>
                </a:extLst>
              </p:cNvPr>
              <p:cNvGrpSpPr/>
              <p:nvPr/>
            </p:nvGrpSpPr>
            <p:grpSpPr>
              <a:xfrm>
                <a:off x="1636305" y="2942588"/>
                <a:ext cx="876870" cy="169620"/>
                <a:chOff x="1693271" y="3057650"/>
                <a:chExt cx="1579149" cy="305466"/>
              </a:xfrm>
            </p:grpSpPr>
            <p:sp>
              <p:nvSpPr>
                <p:cNvPr id="92" name="자유형: 도형 50">
                  <a:extLst>
                    <a:ext uri="{FF2B5EF4-FFF2-40B4-BE49-F238E27FC236}">
                      <a16:creationId xmlns:a16="http://schemas.microsoft.com/office/drawing/2014/main" id="{F6D8AEE1-1499-AB26-F944-8C1AC6C46E16}"/>
                    </a:ext>
                  </a:extLst>
                </p:cNvPr>
                <p:cNvSpPr/>
                <p:nvPr/>
              </p:nvSpPr>
              <p:spPr>
                <a:xfrm>
                  <a:off x="1693271" y="3057650"/>
                  <a:ext cx="305466" cy="305466"/>
                </a:xfrm>
                <a:custGeom>
                  <a:avLst/>
                  <a:gdLst>
                    <a:gd name="connsiteX0" fmla="*/ 0 w 305466"/>
                    <a:gd name="connsiteY0" fmla="*/ 0 h 305466"/>
                    <a:gd name="connsiteX1" fmla="*/ 305467 w 305466"/>
                    <a:gd name="connsiteY1" fmla="*/ 0 h 305466"/>
                    <a:gd name="connsiteX2" fmla="*/ 305467 w 305466"/>
                    <a:gd name="connsiteY2" fmla="*/ 305467 h 305466"/>
                    <a:gd name="connsiteX3" fmla="*/ 0 w 305466"/>
                    <a:gd name="connsiteY3" fmla="*/ 305467 h 30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66" h="305466">
                      <a:moveTo>
                        <a:pt x="0" y="0"/>
                      </a:moveTo>
                      <a:lnTo>
                        <a:pt x="305467" y="0"/>
                      </a:lnTo>
                      <a:lnTo>
                        <a:pt x="305467" y="305467"/>
                      </a:lnTo>
                      <a:lnTo>
                        <a:pt x="0" y="305467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  <p:sp>
              <p:nvSpPr>
                <p:cNvPr id="93" name="자유형: 도형 51">
                  <a:extLst>
                    <a:ext uri="{FF2B5EF4-FFF2-40B4-BE49-F238E27FC236}">
                      <a16:creationId xmlns:a16="http://schemas.microsoft.com/office/drawing/2014/main" id="{FD09DAB5-00EC-B788-381E-2F23C340AE44}"/>
                    </a:ext>
                  </a:extLst>
                </p:cNvPr>
                <p:cNvSpPr/>
                <p:nvPr/>
              </p:nvSpPr>
              <p:spPr>
                <a:xfrm>
                  <a:off x="2117800" y="3057650"/>
                  <a:ext cx="305466" cy="305466"/>
                </a:xfrm>
                <a:custGeom>
                  <a:avLst/>
                  <a:gdLst>
                    <a:gd name="connsiteX0" fmla="*/ 0 w 305466"/>
                    <a:gd name="connsiteY0" fmla="*/ 0 h 305466"/>
                    <a:gd name="connsiteX1" fmla="*/ 305467 w 305466"/>
                    <a:gd name="connsiteY1" fmla="*/ 0 h 305466"/>
                    <a:gd name="connsiteX2" fmla="*/ 305467 w 305466"/>
                    <a:gd name="connsiteY2" fmla="*/ 305467 h 305466"/>
                    <a:gd name="connsiteX3" fmla="*/ 0 w 305466"/>
                    <a:gd name="connsiteY3" fmla="*/ 305467 h 30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66" h="305466">
                      <a:moveTo>
                        <a:pt x="0" y="0"/>
                      </a:moveTo>
                      <a:lnTo>
                        <a:pt x="305467" y="0"/>
                      </a:lnTo>
                      <a:lnTo>
                        <a:pt x="305467" y="305467"/>
                      </a:lnTo>
                      <a:lnTo>
                        <a:pt x="0" y="305467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  <p:sp>
              <p:nvSpPr>
                <p:cNvPr id="94" name="자유형: 도형 52">
                  <a:extLst>
                    <a:ext uri="{FF2B5EF4-FFF2-40B4-BE49-F238E27FC236}">
                      <a16:creationId xmlns:a16="http://schemas.microsoft.com/office/drawing/2014/main" id="{B3F86CA6-872E-0A0E-7A66-2FB48AC198C0}"/>
                    </a:ext>
                  </a:extLst>
                </p:cNvPr>
                <p:cNvSpPr/>
                <p:nvPr/>
              </p:nvSpPr>
              <p:spPr>
                <a:xfrm>
                  <a:off x="2542329" y="3057650"/>
                  <a:ext cx="305466" cy="305466"/>
                </a:xfrm>
                <a:custGeom>
                  <a:avLst/>
                  <a:gdLst>
                    <a:gd name="connsiteX0" fmla="*/ 0 w 305466"/>
                    <a:gd name="connsiteY0" fmla="*/ 0 h 305466"/>
                    <a:gd name="connsiteX1" fmla="*/ 305467 w 305466"/>
                    <a:gd name="connsiteY1" fmla="*/ 0 h 305466"/>
                    <a:gd name="connsiteX2" fmla="*/ 305467 w 305466"/>
                    <a:gd name="connsiteY2" fmla="*/ 305467 h 305466"/>
                    <a:gd name="connsiteX3" fmla="*/ 0 w 305466"/>
                    <a:gd name="connsiteY3" fmla="*/ 305467 h 30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66" h="305466">
                      <a:moveTo>
                        <a:pt x="0" y="0"/>
                      </a:moveTo>
                      <a:lnTo>
                        <a:pt x="305467" y="0"/>
                      </a:lnTo>
                      <a:lnTo>
                        <a:pt x="305467" y="305467"/>
                      </a:lnTo>
                      <a:lnTo>
                        <a:pt x="0" y="305467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  <p:sp>
              <p:nvSpPr>
                <p:cNvPr id="95" name="자유형: 도형 53">
                  <a:extLst>
                    <a:ext uri="{FF2B5EF4-FFF2-40B4-BE49-F238E27FC236}">
                      <a16:creationId xmlns:a16="http://schemas.microsoft.com/office/drawing/2014/main" id="{FEB22CDE-7BD2-12D5-3BA9-DF29705E77E4}"/>
                    </a:ext>
                  </a:extLst>
                </p:cNvPr>
                <p:cNvSpPr/>
                <p:nvPr/>
              </p:nvSpPr>
              <p:spPr>
                <a:xfrm>
                  <a:off x="2966954" y="3057650"/>
                  <a:ext cx="305466" cy="305466"/>
                </a:xfrm>
                <a:custGeom>
                  <a:avLst/>
                  <a:gdLst>
                    <a:gd name="connsiteX0" fmla="*/ 0 w 305466"/>
                    <a:gd name="connsiteY0" fmla="*/ 0 h 305466"/>
                    <a:gd name="connsiteX1" fmla="*/ 305467 w 305466"/>
                    <a:gd name="connsiteY1" fmla="*/ 0 h 305466"/>
                    <a:gd name="connsiteX2" fmla="*/ 305467 w 305466"/>
                    <a:gd name="connsiteY2" fmla="*/ 305467 h 305466"/>
                    <a:gd name="connsiteX3" fmla="*/ 0 w 305466"/>
                    <a:gd name="connsiteY3" fmla="*/ 305467 h 30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66" h="305466">
                      <a:moveTo>
                        <a:pt x="0" y="0"/>
                      </a:moveTo>
                      <a:lnTo>
                        <a:pt x="305467" y="0"/>
                      </a:lnTo>
                      <a:lnTo>
                        <a:pt x="305467" y="305467"/>
                      </a:lnTo>
                      <a:lnTo>
                        <a:pt x="0" y="305467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  <p:sp>
              <p:nvSpPr>
                <p:cNvPr id="96" name="자유형: 도형 54">
                  <a:extLst>
                    <a:ext uri="{FF2B5EF4-FFF2-40B4-BE49-F238E27FC236}">
                      <a16:creationId xmlns:a16="http://schemas.microsoft.com/office/drawing/2014/main" id="{7AC6D37F-B81D-9E87-28EA-81057CBF937B}"/>
                    </a:ext>
                  </a:extLst>
                </p:cNvPr>
                <p:cNvSpPr/>
                <p:nvPr/>
              </p:nvSpPr>
              <p:spPr>
                <a:xfrm>
                  <a:off x="1846052" y="3197953"/>
                  <a:ext cx="1273682" cy="24955"/>
                </a:xfrm>
                <a:custGeom>
                  <a:avLst/>
                  <a:gdLst>
                    <a:gd name="connsiteX0" fmla="*/ 0 w 1273682"/>
                    <a:gd name="connsiteY0" fmla="*/ 0 h 24955"/>
                    <a:gd name="connsiteX1" fmla="*/ 1273683 w 1273682"/>
                    <a:gd name="connsiteY1" fmla="*/ 0 h 24955"/>
                    <a:gd name="connsiteX2" fmla="*/ 1273683 w 1273682"/>
                    <a:gd name="connsiteY2" fmla="*/ 24956 h 24955"/>
                    <a:gd name="connsiteX3" fmla="*/ 0 w 1273682"/>
                    <a:gd name="connsiteY3" fmla="*/ 24956 h 2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3682" h="24955">
                      <a:moveTo>
                        <a:pt x="0" y="0"/>
                      </a:moveTo>
                      <a:lnTo>
                        <a:pt x="1273683" y="0"/>
                      </a:lnTo>
                      <a:lnTo>
                        <a:pt x="1273683" y="24956"/>
                      </a:lnTo>
                      <a:lnTo>
                        <a:pt x="0" y="24956"/>
                      </a:lnTo>
                      <a:close/>
                    </a:path>
                  </a:pathLst>
                </a:custGeom>
                <a:solidFill>
                  <a:srgbClr val="2493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</p:grp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6AEDD8F-C893-431A-5EB4-D6CE79982191}"/>
                </a:ext>
              </a:extLst>
            </p:cNvPr>
            <p:cNvGrpSpPr/>
            <p:nvPr/>
          </p:nvGrpSpPr>
          <p:grpSpPr>
            <a:xfrm>
              <a:off x="5857314" y="5766648"/>
              <a:ext cx="832598" cy="209168"/>
              <a:chOff x="649501" y="3833290"/>
              <a:chExt cx="832598" cy="209168"/>
            </a:xfrm>
          </p:grpSpPr>
          <p:sp>
            <p:nvSpPr>
              <p:cNvPr id="98" name="제목 23">
                <a:extLst>
                  <a:ext uri="{FF2B5EF4-FFF2-40B4-BE49-F238E27FC236}">
                    <a16:creationId xmlns:a16="http://schemas.microsoft.com/office/drawing/2014/main" id="{101617A7-4FF3-E311-0BEC-2C4E8C066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501" y="3840502"/>
                <a:ext cx="607778" cy="137748"/>
              </a:xfrm>
              <a:prstGeom prst="rect">
                <a:avLst/>
              </a:prstGeom>
            </p:spPr>
            <p:txBody>
              <a:bodyPr vert="horz" lIns="137160" tIns="68580" rIns="137160" bIns="6858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371600"/>
                <a:r>
                  <a:rPr lang="en-US" altLang="ko-KR" sz="1200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Time</a:t>
                </a:r>
                <a:endParaRPr lang="ko-KR" altLang="en-US" sz="12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633E02FD-DCCB-8D9C-330F-29BD124B44EF}"/>
                  </a:ext>
                </a:extLst>
              </p:cNvPr>
              <p:cNvGrpSpPr/>
              <p:nvPr/>
            </p:nvGrpSpPr>
            <p:grpSpPr>
              <a:xfrm>
                <a:off x="1272835" y="3833290"/>
                <a:ext cx="209264" cy="209168"/>
                <a:chOff x="1645472" y="3527622"/>
                <a:chExt cx="406212" cy="406026"/>
              </a:xfrm>
            </p:grpSpPr>
            <p:sp>
              <p:nvSpPr>
                <p:cNvPr id="100" name="자유형: 도형 60">
                  <a:extLst>
                    <a:ext uri="{FF2B5EF4-FFF2-40B4-BE49-F238E27FC236}">
                      <a16:creationId xmlns:a16="http://schemas.microsoft.com/office/drawing/2014/main" id="{30A15D4B-671E-6CCB-9B25-9B4E31A73ED4}"/>
                    </a:ext>
                  </a:extLst>
                </p:cNvPr>
                <p:cNvSpPr/>
                <p:nvPr/>
              </p:nvSpPr>
              <p:spPr>
                <a:xfrm>
                  <a:off x="1645472" y="3527622"/>
                  <a:ext cx="406212" cy="406026"/>
                </a:xfrm>
                <a:custGeom>
                  <a:avLst/>
                  <a:gdLst>
                    <a:gd name="connsiteX0" fmla="*/ 103823 w 207740"/>
                    <a:gd name="connsiteY0" fmla="*/ 103823 h 207645"/>
                    <a:gd name="connsiteX1" fmla="*/ 104108 w 207740"/>
                    <a:gd name="connsiteY1" fmla="*/ 0 h 207645"/>
                    <a:gd name="connsiteX2" fmla="*/ 207740 w 207740"/>
                    <a:gd name="connsiteY2" fmla="*/ 103823 h 207645"/>
                    <a:gd name="connsiteX3" fmla="*/ 103918 w 207740"/>
                    <a:gd name="connsiteY3" fmla="*/ 207645 h 207645"/>
                    <a:gd name="connsiteX4" fmla="*/ 0 w 207740"/>
                    <a:gd name="connsiteY4" fmla="*/ 103823 h 207645"/>
                    <a:gd name="connsiteX5" fmla="*/ 103823 w 207740"/>
                    <a:gd name="connsiteY5" fmla="*/ 103823 h 20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740" h="207645">
                      <a:moveTo>
                        <a:pt x="103823" y="103823"/>
                      </a:moveTo>
                      <a:lnTo>
                        <a:pt x="104108" y="0"/>
                      </a:lnTo>
                      <a:cubicBezTo>
                        <a:pt x="160973" y="191"/>
                        <a:pt x="207740" y="46958"/>
                        <a:pt x="207740" y="103823"/>
                      </a:cubicBezTo>
                      <a:cubicBezTo>
                        <a:pt x="207740" y="160687"/>
                        <a:pt x="160877" y="207645"/>
                        <a:pt x="103918" y="207645"/>
                      </a:cubicBezTo>
                      <a:cubicBezTo>
                        <a:pt x="46958" y="207645"/>
                        <a:pt x="0" y="160782"/>
                        <a:pt x="0" y="103823"/>
                      </a:cubicBezTo>
                      <a:lnTo>
                        <a:pt x="103823" y="103823"/>
                      </a:lnTo>
                      <a:close/>
                    </a:path>
                  </a:pathLst>
                </a:custGeom>
                <a:solidFill>
                  <a:srgbClr val="F77E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  <p:sp>
              <p:nvSpPr>
                <p:cNvPr id="101" name="자유형: 도형 61">
                  <a:extLst>
                    <a:ext uri="{FF2B5EF4-FFF2-40B4-BE49-F238E27FC236}">
                      <a16:creationId xmlns:a16="http://schemas.microsoft.com/office/drawing/2014/main" id="{F88F95A7-6180-0C52-E7D3-D4A3A1BB4BE1}"/>
                    </a:ext>
                  </a:extLst>
                </p:cNvPr>
                <p:cNvSpPr/>
                <p:nvPr/>
              </p:nvSpPr>
              <p:spPr>
                <a:xfrm>
                  <a:off x="1645472" y="3527622"/>
                  <a:ext cx="406026" cy="406026"/>
                </a:xfrm>
                <a:custGeom>
                  <a:avLst/>
                  <a:gdLst>
                    <a:gd name="connsiteX0" fmla="*/ 207645 w 207645"/>
                    <a:gd name="connsiteY0" fmla="*/ 103823 h 207645"/>
                    <a:gd name="connsiteX1" fmla="*/ 103823 w 207645"/>
                    <a:gd name="connsiteY1" fmla="*/ 207645 h 207645"/>
                    <a:gd name="connsiteX2" fmla="*/ 0 w 207645"/>
                    <a:gd name="connsiteY2" fmla="*/ 103823 h 207645"/>
                    <a:gd name="connsiteX3" fmla="*/ 103823 w 207645"/>
                    <a:gd name="connsiteY3" fmla="*/ 0 h 207645"/>
                    <a:gd name="connsiteX4" fmla="*/ 207645 w 207645"/>
                    <a:gd name="connsiteY4" fmla="*/ 103823 h 20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5" h="207645">
                      <a:moveTo>
                        <a:pt x="207645" y="103823"/>
                      </a:moveTo>
                      <a:cubicBezTo>
                        <a:pt x="207645" y="161162"/>
                        <a:pt x="161162" y="207645"/>
                        <a:pt x="103823" y="207645"/>
                      </a:cubicBezTo>
                      <a:cubicBezTo>
                        <a:pt x="46483" y="207645"/>
                        <a:pt x="0" y="161162"/>
                        <a:pt x="0" y="103823"/>
                      </a:cubicBezTo>
                      <a:cubicBezTo>
                        <a:pt x="0" y="46483"/>
                        <a:pt x="46483" y="0"/>
                        <a:pt x="103823" y="0"/>
                      </a:cubicBezTo>
                      <a:cubicBezTo>
                        <a:pt x="161162" y="0"/>
                        <a:pt x="207645" y="46483"/>
                        <a:pt x="207645" y="103823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D2D2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D3A8BAF7-1608-2CD7-15FD-D164E5046E88}"/>
                </a:ext>
              </a:extLst>
            </p:cNvPr>
            <p:cNvGrpSpPr/>
            <p:nvPr/>
          </p:nvGrpSpPr>
          <p:grpSpPr>
            <a:xfrm>
              <a:off x="5648776" y="5592716"/>
              <a:ext cx="3099240" cy="90312"/>
              <a:chOff x="3195637" y="3395662"/>
              <a:chExt cx="2751010" cy="66484"/>
            </a:xfrm>
          </p:grpSpPr>
          <p:sp>
            <p:nvSpPr>
              <p:cNvPr id="103" name="자유형: 도형 75">
                <a:extLst>
                  <a:ext uri="{FF2B5EF4-FFF2-40B4-BE49-F238E27FC236}">
                    <a16:creationId xmlns:a16="http://schemas.microsoft.com/office/drawing/2014/main" id="{67BC5FBB-1BC4-13EF-82E6-0F7C9A678BAE}"/>
                  </a:ext>
                </a:extLst>
              </p:cNvPr>
              <p:cNvSpPr/>
              <p:nvPr/>
            </p:nvSpPr>
            <p:spPr>
              <a:xfrm>
                <a:off x="3243452" y="3428904"/>
                <a:ext cx="2655284" cy="9525"/>
              </a:xfrm>
              <a:custGeom>
                <a:avLst/>
                <a:gdLst>
                  <a:gd name="connsiteX0" fmla="*/ 0 w 2655284"/>
                  <a:gd name="connsiteY0" fmla="*/ 0 h 9525"/>
                  <a:gd name="connsiteX1" fmla="*/ 2655284 w 265528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5284" h="9525">
                    <a:moveTo>
                      <a:pt x="0" y="0"/>
                    </a:moveTo>
                    <a:lnTo>
                      <a:pt x="2655284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04" name="자유형: 도형 76">
                <a:extLst>
                  <a:ext uri="{FF2B5EF4-FFF2-40B4-BE49-F238E27FC236}">
                    <a16:creationId xmlns:a16="http://schemas.microsoft.com/office/drawing/2014/main" id="{68558779-95BB-5BF4-F711-197F991B80F9}"/>
                  </a:ext>
                </a:extLst>
              </p:cNvPr>
              <p:cNvSpPr/>
              <p:nvPr/>
            </p:nvSpPr>
            <p:spPr>
              <a:xfrm>
                <a:off x="3195637" y="3395662"/>
                <a:ext cx="57530" cy="66484"/>
              </a:xfrm>
              <a:custGeom>
                <a:avLst/>
                <a:gdLst>
                  <a:gd name="connsiteX0" fmla="*/ 57531 w 57530"/>
                  <a:gd name="connsiteY0" fmla="*/ 66485 h 66484"/>
                  <a:gd name="connsiteX1" fmla="*/ 0 w 57530"/>
                  <a:gd name="connsiteY1" fmla="*/ 33242 h 66484"/>
                  <a:gd name="connsiteX2" fmla="*/ 57531 w 57530"/>
                  <a:gd name="connsiteY2" fmla="*/ 0 h 66484"/>
                  <a:gd name="connsiteX3" fmla="*/ 57531 w 57530"/>
                  <a:gd name="connsiteY3" fmla="*/ 66485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30" h="66484">
                    <a:moveTo>
                      <a:pt x="57531" y="66485"/>
                    </a:moveTo>
                    <a:lnTo>
                      <a:pt x="0" y="33242"/>
                    </a:lnTo>
                    <a:lnTo>
                      <a:pt x="57531" y="0"/>
                    </a:lnTo>
                    <a:lnTo>
                      <a:pt x="57531" y="664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05" name="자유형: 도형 77">
                <a:extLst>
                  <a:ext uri="{FF2B5EF4-FFF2-40B4-BE49-F238E27FC236}">
                    <a16:creationId xmlns:a16="http://schemas.microsoft.com/office/drawing/2014/main" id="{56863D96-91BD-179B-6088-3BEBEE20E91D}"/>
                  </a:ext>
                </a:extLst>
              </p:cNvPr>
              <p:cNvSpPr/>
              <p:nvPr/>
            </p:nvSpPr>
            <p:spPr>
              <a:xfrm>
                <a:off x="5889021" y="3395662"/>
                <a:ext cx="57626" cy="66484"/>
              </a:xfrm>
              <a:custGeom>
                <a:avLst/>
                <a:gdLst>
                  <a:gd name="connsiteX0" fmla="*/ 0 w 57626"/>
                  <a:gd name="connsiteY0" fmla="*/ 66485 h 66484"/>
                  <a:gd name="connsiteX1" fmla="*/ 57626 w 57626"/>
                  <a:gd name="connsiteY1" fmla="*/ 33242 h 66484"/>
                  <a:gd name="connsiteX2" fmla="*/ 0 w 57626"/>
                  <a:gd name="connsiteY2" fmla="*/ 0 h 66484"/>
                  <a:gd name="connsiteX3" fmla="*/ 0 w 57626"/>
                  <a:gd name="connsiteY3" fmla="*/ 66485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26" h="66484">
                    <a:moveTo>
                      <a:pt x="0" y="66485"/>
                    </a:moveTo>
                    <a:lnTo>
                      <a:pt x="57626" y="33242"/>
                    </a:lnTo>
                    <a:lnTo>
                      <a:pt x="0" y="0"/>
                    </a:lnTo>
                    <a:lnTo>
                      <a:pt x="0" y="664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7BA860C-CE8D-2ECF-61A9-6A1A3D0055CB}"/>
                </a:ext>
              </a:extLst>
            </p:cNvPr>
            <p:cNvGrpSpPr/>
            <p:nvPr/>
          </p:nvGrpSpPr>
          <p:grpSpPr>
            <a:xfrm>
              <a:off x="6997126" y="5737351"/>
              <a:ext cx="1451714" cy="253338"/>
              <a:chOff x="1543784" y="3811205"/>
              <a:chExt cx="1451714" cy="253338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4F1283C-EF30-9297-ECF5-018F646E23A4}"/>
                  </a:ext>
                </a:extLst>
              </p:cNvPr>
              <p:cNvGrpSpPr/>
              <p:nvPr/>
            </p:nvGrpSpPr>
            <p:grpSpPr>
              <a:xfrm>
                <a:off x="2570655" y="3811205"/>
                <a:ext cx="424843" cy="253338"/>
                <a:chOff x="1973181" y="3584700"/>
                <a:chExt cx="911763" cy="543694"/>
              </a:xfrm>
            </p:grpSpPr>
            <p:sp>
              <p:nvSpPr>
                <p:cNvPr id="109" name="자유형: 도형 66">
                  <a:extLst>
                    <a:ext uri="{FF2B5EF4-FFF2-40B4-BE49-F238E27FC236}">
                      <a16:creationId xmlns:a16="http://schemas.microsoft.com/office/drawing/2014/main" id="{FFE546C0-F851-69D1-CF60-E9D6E2200172}"/>
                    </a:ext>
                  </a:extLst>
                </p:cNvPr>
                <p:cNvSpPr/>
                <p:nvPr/>
              </p:nvSpPr>
              <p:spPr>
                <a:xfrm>
                  <a:off x="2033902" y="3808747"/>
                  <a:ext cx="159122" cy="293802"/>
                </a:xfrm>
                <a:custGeom>
                  <a:avLst/>
                  <a:gdLst>
                    <a:gd name="connsiteX0" fmla="*/ 140128 w 159122"/>
                    <a:gd name="connsiteY0" fmla="*/ 468 h 293802"/>
                    <a:gd name="connsiteX1" fmla="*/ 16815 w 159122"/>
                    <a:gd name="connsiteY1" fmla="*/ 8876 h 293802"/>
                    <a:gd name="connsiteX2" fmla="*/ 0 w 159122"/>
                    <a:gd name="connsiteY2" fmla="*/ 24446 h 293802"/>
                    <a:gd name="connsiteX3" fmla="*/ 0 w 159122"/>
                    <a:gd name="connsiteY3" fmla="*/ 278232 h 293802"/>
                    <a:gd name="connsiteX4" fmla="*/ 15570 w 159122"/>
                    <a:gd name="connsiteY4" fmla="*/ 293802 h 293802"/>
                    <a:gd name="connsiteX5" fmla="*/ 143553 w 159122"/>
                    <a:gd name="connsiteY5" fmla="*/ 293802 h 293802"/>
                    <a:gd name="connsiteX6" fmla="*/ 159123 w 159122"/>
                    <a:gd name="connsiteY6" fmla="*/ 278232 h 293802"/>
                    <a:gd name="connsiteX7" fmla="*/ 159123 w 159122"/>
                    <a:gd name="connsiteY7" fmla="*/ 15727 h 293802"/>
                    <a:gd name="connsiteX8" fmla="*/ 140128 w 159122"/>
                    <a:gd name="connsiteY8" fmla="*/ 468 h 293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122" h="293802">
                      <a:moveTo>
                        <a:pt x="140128" y="468"/>
                      </a:moveTo>
                      <a:cubicBezTo>
                        <a:pt x="97155" y="11367"/>
                        <a:pt x="56051" y="12924"/>
                        <a:pt x="16815" y="8876"/>
                      </a:cubicBezTo>
                      <a:cubicBezTo>
                        <a:pt x="7785" y="7942"/>
                        <a:pt x="0" y="15415"/>
                        <a:pt x="0" y="24446"/>
                      </a:cubicBezTo>
                      <a:lnTo>
                        <a:pt x="0" y="278232"/>
                      </a:lnTo>
                      <a:cubicBezTo>
                        <a:pt x="0" y="286951"/>
                        <a:pt x="7162" y="293802"/>
                        <a:pt x="15570" y="293802"/>
                      </a:cubicBezTo>
                      <a:lnTo>
                        <a:pt x="143553" y="293802"/>
                      </a:lnTo>
                      <a:cubicBezTo>
                        <a:pt x="152272" y="293802"/>
                        <a:pt x="159123" y="286640"/>
                        <a:pt x="159123" y="278232"/>
                      </a:cubicBezTo>
                      <a:lnTo>
                        <a:pt x="159123" y="15727"/>
                      </a:lnTo>
                      <a:cubicBezTo>
                        <a:pt x="159123" y="5762"/>
                        <a:pt x="149781" y="-2023"/>
                        <a:pt x="140128" y="468"/>
                      </a:cubicBezTo>
                      <a:close/>
                    </a:path>
                  </a:pathLst>
                </a:custGeom>
                <a:solidFill>
                  <a:srgbClr val="FF4B00"/>
                </a:solidFill>
                <a:ln w="308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  <p:sp>
              <p:nvSpPr>
                <p:cNvPr id="110" name="자유형: 도형 67">
                  <a:extLst>
                    <a:ext uri="{FF2B5EF4-FFF2-40B4-BE49-F238E27FC236}">
                      <a16:creationId xmlns:a16="http://schemas.microsoft.com/office/drawing/2014/main" id="{235FC721-704D-9E82-92EC-159E3D1B39F0}"/>
                    </a:ext>
                  </a:extLst>
                </p:cNvPr>
                <p:cNvSpPr/>
                <p:nvPr/>
              </p:nvSpPr>
              <p:spPr>
                <a:xfrm>
                  <a:off x="2247830" y="3751449"/>
                  <a:ext cx="159122" cy="351099"/>
                </a:xfrm>
                <a:custGeom>
                  <a:avLst/>
                  <a:gdLst>
                    <a:gd name="connsiteX0" fmla="*/ 136391 w 159122"/>
                    <a:gd name="connsiteY0" fmla="*/ 1715 h 351099"/>
                    <a:gd name="connsiteX1" fmla="*/ 13390 w 159122"/>
                    <a:gd name="connsiteY1" fmla="*/ 44999 h 351099"/>
                    <a:gd name="connsiteX2" fmla="*/ 0 w 159122"/>
                    <a:gd name="connsiteY2" fmla="*/ 60257 h 351099"/>
                    <a:gd name="connsiteX3" fmla="*/ 0 w 159122"/>
                    <a:gd name="connsiteY3" fmla="*/ 335530 h 351099"/>
                    <a:gd name="connsiteX4" fmla="*/ 15570 w 159122"/>
                    <a:gd name="connsiteY4" fmla="*/ 351100 h 351099"/>
                    <a:gd name="connsiteX5" fmla="*/ 143553 w 159122"/>
                    <a:gd name="connsiteY5" fmla="*/ 351100 h 351099"/>
                    <a:gd name="connsiteX6" fmla="*/ 159123 w 159122"/>
                    <a:gd name="connsiteY6" fmla="*/ 335530 h 351099"/>
                    <a:gd name="connsiteX7" fmla="*/ 159123 w 159122"/>
                    <a:gd name="connsiteY7" fmla="*/ 15728 h 351099"/>
                    <a:gd name="connsiteX8" fmla="*/ 136079 w 159122"/>
                    <a:gd name="connsiteY8" fmla="*/ 2026 h 351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122" h="351099">
                      <a:moveTo>
                        <a:pt x="136391" y="1715"/>
                      </a:moveTo>
                      <a:cubicBezTo>
                        <a:pt x="95598" y="24447"/>
                        <a:pt x="54494" y="38460"/>
                        <a:pt x="13390" y="44999"/>
                      </a:cubicBezTo>
                      <a:cubicBezTo>
                        <a:pt x="5605" y="46244"/>
                        <a:pt x="0" y="52472"/>
                        <a:pt x="0" y="60257"/>
                      </a:cubicBezTo>
                      <a:lnTo>
                        <a:pt x="0" y="335530"/>
                      </a:lnTo>
                      <a:cubicBezTo>
                        <a:pt x="0" y="344249"/>
                        <a:pt x="7162" y="351100"/>
                        <a:pt x="15570" y="351100"/>
                      </a:cubicBezTo>
                      <a:lnTo>
                        <a:pt x="143553" y="351100"/>
                      </a:lnTo>
                      <a:cubicBezTo>
                        <a:pt x="152272" y="351100"/>
                        <a:pt x="159123" y="343938"/>
                        <a:pt x="159123" y="335530"/>
                      </a:cubicBezTo>
                      <a:lnTo>
                        <a:pt x="159123" y="15728"/>
                      </a:lnTo>
                      <a:cubicBezTo>
                        <a:pt x="159123" y="3895"/>
                        <a:pt x="146355" y="-3890"/>
                        <a:pt x="136079" y="2026"/>
                      </a:cubicBezTo>
                      <a:close/>
                    </a:path>
                  </a:pathLst>
                </a:custGeom>
                <a:solidFill>
                  <a:srgbClr val="F77E00"/>
                </a:solidFill>
                <a:ln w="308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  <p:sp>
              <p:nvSpPr>
                <p:cNvPr id="111" name="자유형: 도형 68">
                  <a:extLst>
                    <a:ext uri="{FF2B5EF4-FFF2-40B4-BE49-F238E27FC236}">
                      <a16:creationId xmlns:a16="http://schemas.microsoft.com/office/drawing/2014/main" id="{7F23A850-4829-AE5B-8B46-41E4CD871C8E}"/>
                    </a:ext>
                  </a:extLst>
                </p:cNvPr>
                <p:cNvSpPr/>
                <p:nvPr/>
              </p:nvSpPr>
              <p:spPr>
                <a:xfrm>
                  <a:off x="1998715" y="3619265"/>
                  <a:ext cx="450276" cy="103620"/>
                </a:xfrm>
                <a:custGeom>
                  <a:avLst/>
                  <a:gdLst>
                    <a:gd name="connsiteX0" fmla="*/ 0 w 450276"/>
                    <a:gd name="connsiteY0" fmla="*/ 100269 h 103620"/>
                    <a:gd name="connsiteX1" fmla="*/ 450276 w 450276"/>
                    <a:gd name="connsiteY1" fmla="*/ 0 h 103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276" h="103620">
                      <a:moveTo>
                        <a:pt x="0" y="100269"/>
                      </a:moveTo>
                      <a:cubicBezTo>
                        <a:pt x="0" y="100269"/>
                        <a:pt x="214862" y="132031"/>
                        <a:pt x="450276" y="0"/>
                      </a:cubicBezTo>
                    </a:path>
                  </a:pathLst>
                </a:custGeom>
                <a:noFill/>
                <a:ln w="19050" cap="rnd">
                  <a:solidFill>
                    <a:srgbClr val="F77E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  <p:sp>
              <p:nvSpPr>
                <p:cNvPr id="112" name="자유형: 도형 69">
                  <a:extLst>
                    <a:ext uri="{FF2B5EF4-FFF2-40B4-BE49-F238E27FC236}">
                      <a16:creationId xmlns:a16="http://schemas.microsoft.com/office/drawing/2014/main" id="{D6C74391-FF3E-DF84-7989-7E0D46FD2991}"/>
                    </a:ext>
                  </a:extLst>
                </p:cNvPr>
                <p:cNvSpPr/>
                <p:nvPr/>
              </p:nvSpPr>
              <p:spPr>
                <a:xfrm>
                  <a:off x="2364292" y="3584700"/>
                  <a:ext cx="85944" cy="130162"/>
                </a:xfrm>
                <a:custGeom>
                  <a:avLst/>
                  <a:gdLst>
                    <a:gd name="connsiteX0" fmla="*/ 72555 w 85944"/>
                    <a:gd name="connsiteY0" fmla="*/ 130163 h 130162"/>
                    <a:gd name="connsiteX1" fmla="*/ 85945 w 85944"/>
                    <a:gd name="connsiteY1" fmla="*/ 33942 h 130162"/>
                    <a:gd name="connsiteX2" fmla="*/ 0 w 85944"/>
                    <a:gd name="connsiteY2" fmla="*/ 0 h 130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944" h="130162">
                      <a:moveTo>
                        <a:pt x="72555" y="130163"/>
                      </a:moveTo>
                      <a:lnTo>
                        <a:pt x="85945" y="3394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F77E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  <p:sp>
              <p:nvSpPr>
                <p:cNvPr id="113" name="자유형: 도형 70">
                  <a:extLst>
                    <a:ext uri="{FF2B5EF4-FFF2-40B4-BE49-F238E27FC236}">
                      <a16:creationId xmlns:a16="http://schemas.microsoft.com/office/drawing/2014/main" id="{C07CD897-759C-539B-3086-F969B0C36747}"/>
                    </a:ext>
                  </a:extLst>
                </p:cNvPr>
                <p:cNvSpPr/>
                <p:nvPr/>
              </p:nvSpPr>
              <p:spPr>
                <a:xfrm>
                  <a:off x="1973181" y="4077637"/>
                  <a:ext cx="911763" cy="50757"/>
                </a:xfrm>
                <a:custGeom>
                  <a:avLst/>
                  <a:gdLst>
                    <a:gd name="connsiteX0" fmla="*/ 902110 w 911763"/>
                    <a:gd name="connsiteY0" fmla="*/ 0 h 50757"/>
                    <a:gd name="connsiteX1" fmla="*/ 911763 w 911763"/>
                    <a:gd name="connsiteY1" fmla="*/ 9653 h 50757"/>
                    <a:gd name="connsiteX2" fmla="*/ 911763 w 911763"/>
                    <a:gd name="connsiteY2" fmla="*/ 41104 h 50757"/>
                    <a:gd name="connsiteX3" fmla="*/ 902110 w 911763"/>
                    <a:gd name="connsiteY3" fmla="*/ 50757 h 50757"/>
                    <a:gd name="connsiteX4" fmla="*/ 9653 w 911763"/>
                    <a:gd name="connsiteY4" fmla="*/ 50757 h 50757"/>
                    <a:gd name="connsiteX5" fmla="*/ 0 w 911763"/>
                    <a:gd name="connsiteY5" fmla="*/ 41104 h 50757"/>
                    <a:gd name="connsiteX6" fmla="*/ 0 w 911763"/>
                    <a:gd name="connsiteY6" fmla="*/ 9653 h 50757"/>
                    <a:gd name="connsiteX7" fmla="*/ 9653 w 911763"/>
                    <a:gd name="connsiteY7" fmla="*/ 0 h 5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1763" h="50757">
                      <a:moveTo>
                        <a:pt x="902110" y="0"/>
                      </a:moveTo>
                      <a:cubicBezTo>
                        <a:pt x="907441" y="0"/>
                        <a:pt x="911763" y="4322"/>
                        <a:pt x="911763" y="9653"/>
                      </a:cubicBezTo>
                      <a:lnTo>
                        <a:pt x="911763" y="41104"/>
                      </a:lnTo>
                      <a:cubicBezTo>
                        <a:pt x="911763" y="46435"/>
                        <a:pt x="907441" y="50757"/>
                        <a:pt x="902110" y="50757"/>
                      </a:cubicBezTo>
                      <a:lnTo>
                        <a:pt x="9653" y="50757"/>
                      </a:lnTo>
                      <a:cubicBezTo>
                        <a:pt x="4322" y="50757"/>
                        <a:pt x="0" y="46435"/>
                        <a:pt x="0" y="41104"/>
                      </a:cubicBezTo>
                      <a:lnTo>
                        <a:pt x="0" y="9653"/>
                      </a:lnTo>
                      <a:cubicBezTo>
                        <a:pt x="0" y="4322"/>
                        <a:pt x="4322" y="0"/>
                        <a:pt x="9653" y="0"/>
                      </a:cubicBezTo>
                      <a:close/>
                    </a:path>
                  </a:pathLst>
                </a:custGeom>
                <a:solidFill>
                  <a:srgbClr val="2D2D2D"/>
                </a:solidFill>
                <a:ln w="308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/>
                  <a:endParaRPr lang="ko-KR" altLang="en-US" sz="240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endParaRPr>
                </a:p>
              </p:txBody>
            </p:sp>
          </p:grpSp>
          <p:sp>
            <p:nvSpPr>
              <p:cNvPr id="108" name="제목 23">
                <a:extLst>
                  <a:ext uri="{FF2B5EF4-FFF2-40B4-BE49-F238E27FC236}">
                    <a16:creationId xmlns:a16="http://schemas.microsoft.com/office/drawing/2014/main" id="{5205F805-F456-E5B2-A8F7-86E464F261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3784" y="3840501"/>
                <a:ext cx="1064574" cy="207972"/>
              </a:xfrm>
              <a:prstGeom prst="rect">
                <a:avLst/>
              </a:prstGeom>
            </p:spPr>
            <p:txBody>
              <a:bodyPr vert="horz" lIns="137160" tIns="68580" rIns="137160" bIns="6858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371600"/>
                <a:r>
                  <a:rPr lang="en-US" altLang="ko-KR" sz="1200" b="1" dirty="0">
                    <a:solidFill>
                      <a:prstClr val="black"/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Performance</a:t>
                </a:r>
                <a:endParaRPr lang="ko-KR" altLang="en-US" sz="12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4" name="제목 23">
              <a:extLst>
                <a:ext uri="{FF2B5EF4-FFF2-40B4-BE49-F238E27FC236}">
                  <a16:creationId xmlns:a16="http://schemas.microsoft.com/office/drawing/2014/main" id="{D2C479A5-0724-5557-9A0E-A1B79FC64B54}"/>
                </a:ext>
              </a:extLst>
            </p:cNvPr>
            <p:cNvSpPr txBox="1">
              <a:spLocks/>
            </p:cNvSpPr>
            <p:nvPr/>
          </p:nvSpPr>
          <p:spPr>
            <a:xfrm>
              <a:off x="5524399" y="5316841"/>
              <a:ext cx="1064573" cy="181806"/>
            </a:xfrm>
            <a:prstGeom prst="rect">
              <a:avLst/>
            </a:prstGeom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Mathematical</a:t>
              </a:r>
            </a:p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algorithm</a:t>
              </a:r>
              <a:endPara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15" name="제목 23">
              <a:extLst>
                <a:ext uri="{FF2B5EF4-FFF2-40B4-BE49-F238E27FC236}">
                  <a16:creationId xmlns:a16="http://schemas.microsoft.com/office/drawing/2014/main" id="{0EB88238-8042-EA43-45AA-9A4C28D44E53}"/>
                </a:ext>
              </a:extLst>
            </p:cNvPr>
            <p:cNvSpPr txBox="1">
              <a:spLocks/>
            </p:cNvSpPr>
            <p:nvPr/>
          </p:nvSpPr>
          <p:spPr>
            <a:xfrm>
              <a:off x="6793869" y="5316841"/>
              <a:ext cx="1064573" cy="181806"/>
            </a:xfrm>
            <a:prstGeom prst="rect">
              <a:avLst/>
            </a:prstGeom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CPU/GPU</a:t>
              </a:r>
            </a:p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Processing</a:t>
              </a:r>
              <a:endPara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16" name="제목 23">
              <a:extLst>
                <a:ext uri="{FF2B5EF4-FFF2-40B4-BE49-F238E27FC236}">
                  <a16:creationId xmlns:a16="http://schemas.microsoft.com/office/drawing/2014/main" id="{801C0212-4787-22DE-BFA1-CF10EBA350D0}"/>
                </a:ext>
              </a:extLst>
            </p:cNvPr>
            <p:cNvSpPr txBox="1">
              <a:spLocks/>
            </p:cNvSpPr>
            <p:nvPr/>
          </p:nvSpPr>
          <p:spPr>
            <a:xfrm>
              <a:off x="7867691" y="5316841"/>
              <a:ext cx="1064573" cy="181806"/>
            </a:xfrm>
            <a:prstGeom prst="rect">
              <a:avLst/>
            </a:prstGeom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Life Science</a:t>
              </a:r>
            </a:p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Task</a:t>
              </a:r>
              <a:endPara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17" name="자유형: 도형 96">
              <a:extLst>
                <a:ext uri="{FF2B5EF4-FFF2-40B4-BE49-F238E27FC236}">
                  <a16:creationId xmlns:a16="http://schemas.microsoft.com/office/drawing/2014/main" id="{D27090C1-2F39-5B28-4FE6-03FF33A31498}"/>
                </a:ext>
              </a:extLst>
            </p:cNvPr>
            <p:cNvSpPr/>
            <p:nvPr/>
          </p:nvSpPr>
          <p:spPr>
            <a:xfrm rot="10800000">
              <a:off x="6668368" y="4729880"/>
              <a:ext cx="64812" cy="90312"/>
            </a:xfrm>
            <a:custGeom>
              <a:avLst/>
              <a:gdLst>
                <a:gd name="connsiteX0" fmla="*/ 57531 w 57530"/>
                <a:gd name="connsiteY0" fmla="*/ 66485 h 66484"/>
                <a:gd name="connsiteX1" fmla="*/ 0 w 57530"/>
                <a:gd name="connsiteY1" fmla="*/ 33242 h 66484"/>
                <a:gd name="connsiteX2" fmla="*/ 57531 w 57530"/>
                <a:gd name="connsiteY2" fmla="*/ 0 h 66484"/>
                <a:gd name="connsiteX3" fmla="*/ 57531 w 57530"/>
                <a:gd name="connsiteY3" fmla="*/ 66485 h 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0" h="66484">
                  <a:moveTo>
                    <a:pt x="57531" y="66485"/>
                  </a:moveTo>
                  <a:lnTo>
                    <a:pt x="0" y="33242"/>
                  </a:lnTo>
                  <a:lnTo>
                    <a:pt x="57531" y="0"/>
                  </a:lnTo>
                  <a:lnTo>
                    <a:pt x="57531" y="66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ko-KR" altLang="en-US" sz="240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8" name="자유형: 도형 98">
              <a:extLst>
                <a:ext uri="{FF2B5EF4-FFF2-40B4-BE49-F238E27FC236}">
                  <a16:creationId xmlns:a16="http://schemas.microsoft.com/office/drawing/2014/main" id="{C09D915B-AE01-7470-A168-93D80ECCF952}"/>
                </a:ext>
              </a:extLst>
            </p:cNvPr>
            <p:cNvSpPr/>
            <p:nvPr/>
          </p:nvSpPr>
          <p:spPr>
            <a:xfrm rot="10800000">
              <a:off x="7899398" y="4729880"/>
              <a:ext cx="64812" cy="90312"/>
            </a:xfrm>
            <a:custGeom>
              <a:avLst/>
              <a:gdLst>
                <a:gd name="connsiteX0" fmla="*/ 57531 w 57530"/>
                <a:gd name="connsiteY0" fmla="*/ 66485 h 66484"/>
                <a:gd name="connsiteX1" fmla="*/ 0 w 57530"/>
                <a:gd name="connsiteY1" fmla="*/ 33242 h 66484"/>
                <a:gd name="connsiteX2" fmla="*/ 57531 w 57530"/>
                <a:gd name="connsiteY2" fmla="*/ 0 h 66484"/>
                <a:gd name="connsiteX3" fmla="*/ 57531 w 57530"/>
                <a:gd name="connsiteY3" fmla="*/ 66485 h 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0" h="66484">
                  <a:moveTo>
                    <a:pt x="57531" y="66485"/>
                  </a:moveTo>
                  <a:lnTo>
                    <a:pt x="0" y="33242"/>
                  </a:lnTo>
                  <a:lnTo>
                    <a:pt x="57531" y="0"/>
                  </a:lnTo>
                  <a:lnTo>
                    <a:pt x="57531" y="66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ko-KR" altLang="en-US" sz="240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92C8C10-BB38-ECC7-A671-E3D6DECFB652}"/>
              </a:ext>
            </a:extLst>
          </p:cNvPr>
          <p:cNvGrpSpPr/>
          <p:nvPr/>
        </p:nvGrpSpPr>
        <p:grpSpPr>
          <a:xfrm>
            <a:off x="11538765" y="4919149"/>
            <a:ext cx="4228602" cy="1897910"/>
            <a:chOff x="6798384" y="4208946"/>
            <a:chExt cx="3407865" cy="1529541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C277AED-EBD4-C60A-1ADF-114983A6B575}"/>
                </a:ext>
              </a:extLst>
            </p:cNvPr>
            <p:cNvGrpSpPr/>
            <p:nvPr/>
          </p:nvGrpSpPr>
          <p:grpSpPr>
            <a:xfrm>
              <a:off x="6946312" y="4361542"/>
              <a:ext cx="741634" cy="366543"/>
              <a:chOff x="376237" y="2557959"/>
              <a:chExt cx="829054" cy="409749"/>
            </a:xfrm>
            <a:solidFill>
              <a:srgbClr val="2B67ED"/>
            </a:solidFill>
          </p:grpSpPr>
          <p:pic>
            <p:nvPicPr>
              <p:cNvPr id="120" name="그래픽 119">
                <a:extLst>
                  <a:ext uri="{FF2B5EF4-FFF2-40B4-BE49-F238E27FC236}">
                    <a16:creationId xmlns:a16="http://schemas.microsoft.com/office/drawing/2014/main" id="{3B8AA73B-29C3-8139-C1A6-1AAA809C3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76237" y="2557959"/>
                <a:ext cx="413407" cy="409749"/>
              </a:xfrm>
              <a:prstGeom prst="rect">
                <a:avLst/>
              </a:prstGeom>
            </p:spPr>
          </p:pic>
          <p:pic>
            <p:nvPicPr>
              <p:cNvPr id="121" name="그래픽 120">
                <a:extLst>
                  <a:ext uri="{FF2B5EF4-FFF2-40B4-BE49-F238E27FC236}">
                    <a16:creationId xmlns:a16="http://schemas.microsoft.com/office/drawing/2014/main" id="{16D69F81-C3F2-FE6B-AA1D-DA3FEE9D8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89940" y="2617425"/>
                <a:ext cx="315351" cy="315351"/>
              </a:xfrm>
              <a:prstGeom prst="rect">
                <a:avLst/>
              </a:prstGeom>
            </p:spPr>
          </p:pic>
        </p:grpSp>
        <p:pic>
          <p:nvPicPr>
            <p:cNvPr id="122" name="그래픽 121">
              <a:extLst>
                <a:ext uri="{FF2B5EF4-FFF2-40B4-BE49-F238E27FC236}">
                  <a16:creationId xmlns:a16="http://schemas.microsoft.com/office/drawing/2014/main" id="{34775E35-8BCF-6EBA-4B52-05879F5E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4015" y="4243672"/>
              <a:ext cx="591431" cy="602283"/>
            </a:xfrm>
            <a:prstGeom prst="rect">
              <a:avLst/>
            </a:prstGeom>
          </p:spPr>
        </p:pic>
        <p:sp>
          <p:nvSpPr>
            <p:cNvPr id="123" name="제목 23">
              <a:extLst>
                <a:ext uri="{FF2B5EF4-FFF2-40B4-BE49-F238E27FC236}">
                  <a16:creationId xmlns:a16="http://schemas.microsoft.com/office/drawing/2014/main" id="{C6F46F0E-7F0B-8E57-045B-84646023D611}"/>
                </a:ext>
              </a:extLst>
            </p:cNvPr>
            <p:cNvSpPr txBox="1">
              <a:spLocks/>
            </p:cNvSpPr>
            <p:nvPr/>
          </p:nvSpPr>
          <p:spPr>
            <a:xfrm>
              <a:off x="6798384" y="5078374"/>
              <a:ext cx="1064573" cy="181806"/>
            </a:xfrm>
            <a:prstGeom prst="rect">
              <a:avLst/>
            </a:prstGeom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Mathematical</a:t>
              </a:r>
            </a:p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Algorithm</a:t>
              </a:r>
              <a:endPara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24" name="제목 23">
              <a:extLst>
                <a:ext uri="{FF2B5EF4-FFF2-40B4-BE49-F238E27FC236}">
                  <a16:creationId xmlns:a16="http://schemas.microsoft.com/office/drawing/2014/main" id="{5618FC27-873C-94C3-8939-18EA9F1D819A}"/>
                </a:ext>
              </a:extLst>
            </p:cNvPr>
            <p:cNvSpPr txBox="1">
              <a:spLocks/>
            </p:cNvSpPr>
            <p:nvPr/>
          </p:nvSpPr>
          <p:spPr>
            <a:xfrm>
              <a:off x="8028638" y="5078374"/>
              <a:ext cx="1064573" cy="181806"/>
            </a:xfrm>
            <a:prstGeom prst="rect">
              <a:avLst/>
            </a:prstGeom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Quantum</a:t>
              </a:r>
            </a:p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Processing</a:t>
              </a:r>
              <a:endPara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25" name="제목 23">
              <a:extLst>
                <a:ext uri="{FF2B5EF4-FFF2-40B4-BE49-F238E27FC236}">
                  <a16:creationId xmlns:a16="http://schemas.microsoft.com/office/drawing/2014/main" id="{7205E6B9-9231-D3CE-64C2-BCA46AC1D34C}"/>
                </a:ext>
              </a:extLst>
            </p:cNvPr>
            <p:cNvSpPr txBox="1">
              <a:spLocks/>
            </p:cNvSpPr>
            <p:nvPr/>
          </p:nvSpPr>
          <p:spPr>
            <a:xfrm>
              <a:off x="9141676" y="5078374"/>
              <a:ext cx="1064573" cy="181806"/>
            </a:xfrm>
            <a:prstGeom prst="rect">
              <a:avLst/>
            </a:prstGeom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Life Science</a:t>
              </a:r>
            </a:p>
            <a:p>
              <a:pPr algn="ctr" defTabSz="1371600"/>
              <a:r>
                <a:rPr lang="en-US" altLang="ko-KR" sz="1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Task</a:t>
              </a:r>
              <a:endParaRPr lang="ko-KR" altLang="en-US" sz="1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A25BE72-45DE-EF4F-C176-62ADD5514CA9}"/>
                </a:ext>
              </a:extLst>
            </p:cNvPr>
            <p:cNvGrpSpPr/>
            <p:nvPr/>
          </p:nvGrpSpPr>
          <p:grpSpPr>
            <a:xfrm>
              <a:off x="8294653" y="4474852"/>
              <a:ext cx="532541" cy="391000"/>
              <a:chOff x="4305300" y="3233737"/>
              <a:chExt cx="532541" cy="391000"/>
            </a:xfrm>
            <a:solidFill>
              <a:srgbClr val="2B67ED"/>
            </a:solidFill>
          </p:grpSpPr>
          <p:sp>
            <p:nvSpPr>
              <p:cNvPr id="127" name="자유형: 도형 118">
                <a:extLst>
                  <a:ext uri="{FF2B5EF4-FFF2-40B4-BE49-F238E27FC236}">
                    <a16:creationId xmlns:a16="http://schemas.microsoft.com/office/drawing/2014/main" id="{9D55D27C-FA5D-2C76-6CF3-568E49E52108}"/>
                  </a:ext>
                </a:extLst>
              </p:cNvPr>
              <p:cNvSpPr/>
              <p:nvPr/>
            </p:nvSpPr>
            <p:spPr>
              <a:xfrm>
                <a:off x="4506277" y="3233737"/>
                <a:ext cx="130682" cy="130683"/>
              </a:xfrm>
              <a:custGeom>
                <a:avLst/>
                <a:gdLst>
                  <a:gd name="connsiteX0" fmla="*/ 0 w 130682"/>
                  <a:gd name="connsiteY0" fmla="*/ 0 h 130683"/>
                  <a:gd name="connsiteX1" fmla="*/ 130683 w 130682"/>
                  <a:gd name="connsiteY1" fmla="*/ 0 h 130683"/>
                  <a:gd name="connsiteX2" fmla="*/ 130683 w 130682"/>
                  <a:gd name="connsiteY2" fmla="*/ 130683 h 130683"/>
                  <a:gd name="connsiteX3" fmla="*/ 0 w 130682"/>
                  <a:gd name="connsiteY3" fmla="*/ 130683 h 13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82" h="130683">
                    <a:moveTo>
                      <a:pt x="0" y="0"/>
                    </a:moveTo>
                    <a:lnTo>
                      <a:pt x="130683" y="0"/>
                    </a:lnTo>
                    <a:lnTo>
                      <a:pt x="130683" y="130683"/>
                    </a:lnTo>
                    <a:lnTo>
                      <a:pt x="0" y="1306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28" name="자유형: 도형 119">
                <a:extLst>
                  <a:ext uri="{FF2B5EF4-FFF2-40B4-BE49-F238E27FC236}">
                    <a16:creationId xmlns:a16="http://schemas.microsoft.com/office/drawing/2014/main" id="{C77DB01D-7530-19E5-D168-89086D275A98}"/>
                  </a:ext>
                </a:extLst>
              </p:cNvPr>
              <p:cNvSpPr/>
              <p:nvPr/>
            </p:nvSpPr>
            <p:spPr>
              <a:xfrm>
                <a:off x="4305300" y="3494055"/>
                <a:ext cx="130683" cy="130682"/>
              </a:xfrm>
              <a:custGeom>
                <a:avLst/>
                <a:gdLst>
                  <a:gd name="connsiteX0" fmla="*/ 0 w 130683"/>
                  <a:gd name="connsiteY0" fmla="*/ 0 h 130682"/>
                  <a:gd name="connsiteX1" fmla="*/ 130683 w 130683"/>
                  <a:gd name="connsiteY1" fmla="*/ 0 h 130682"/>
                  <a:gd name="connsiteX2" fmla="*/ 130683 w 130683"/>
                  <a:gd name="connsiteY2" fmla="*/ 130683 h 130682"/>
                  <a:gd name="connsiteX3" fmla="*/ 0 w 130683"/>
                  <a:gd name="connsiteY3" fmla="*/ 130683 h 13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83" h="130682">
                    <a:moveTo>
                      <a:pt x="0" y="0"/>
                    </a:moveTo>
                    <a:lnTo>
                      <a:pt x="130683" y="0"/>
                    </a:lnTo>
                    <a:lnTo>
                      <a:pt x="130683" y="130683"/>
                    </a:lnTo>
                    <a:lnTo>
                      <a:pt x="0" y="1306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29" name="자유형: 도형 120">
                <a:extLst>
                  <a:ext uri="{FF2B5EF4-FFF2-40B4-BE49-F238E27FC236}">
                    <a16:creationId xmlns:a16="http://schemas.microsoft.com/office/drawing/2014/main" id="{43E4BCA2-1F09-212C-C8A7-E60F86DE320F}"/>
                  </a:ext>
                </a:extLst>
              </p:cNvPr>
              <p:cNvSpPr/>
              <p:nvPr/>
            </p:nvSpPr>
            <p:spPr>
              <a:xfrm>
                <a:off x="4506277" y="3494055"/>
                <a:ext cx="130682" cy="130682"/>
              </a:xfrm>
              <a:custGeom>
                <a:avLst/>
                <a:gdLst>
                  <a:gd name="connsiteX0" fmla="*/ 0 w 130682"/>
                  <a:gd name="connsiteY0" fmla="*/ 0 h 130682"/>
                  <a:gd name="connsiteX1" fmla="*/ 130683 w 130682"/>
                  <a:gd name="connsiteY1" fmla="*/ 0 h 130682"/>
                  <a:gd name="connsiteX2" fmla="*/ 130683 w 130682"/>
                  <a:gd name="connsiteY2" fmla="*/ 130683 h 130682"/>
                  <a:gd name="connsiteX3" fmla="*/ 0 w 130682"/>
                  <a:gd name="connsiteY3" fmla="*/ 130683 h 13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82" h="130682">
                    <a:moveTo>
                      <a:pt x="0" y="0"/>
                    </a:moveTo>
                    <a:lnTo>
                      <a:pt x="130683" y="0"/>
                    </a:lnTo>
                    <a:lnTo>
                      <a:pt x="130683" y="130683"/>
                    </a:lnTo>
                    <a:lnTo>
                      <a:pt x="0" y="1306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30" name="자유형: 도형 121">
                <a:extLst>
                  <a:ext uri="{FF2B5EF4-FFF2-40B4-BE49-F238E27FC236}">
                    <a16:creationId xmlns:a16="http://schemas.microsoft.com/office/drawing/2014/main" id="{11667168-0E81-1438-A79E-5B8AF8873EF3}"/>
                  </a:ext>
                </a:extLst>
              </p:cNvPr>
              <p:cNvSpPr/>
              <p:nvPr/>
            </p:nvSpPr>
            <p:spPr>
              <a:xfrm>
                <a:off x="4707159" y="3494055"/>
                <a:ext cx="130682" cy="130682"/>
              </a:xfrm>
              <a:custGeom>
                <a:avLst/>
                <a:gdLst>
                  <a:gd name="connsiteX0" fmla="*/ 0 w 130682"/>
                  <a:gd name="connsiteY0" fmla="*/ 0 h 130682"/>
                  <a:gd name="connsiteX1" fmla="*/ 130683 w 130682"/>
                  <a:gd name="connsiteY1" fmla="*/ 0 h 130682"/>
                  <a:gd name="connsiteX2" fmla="*/ 130683 w 130682"/>
                  <a:gd name="connsiteY2" fmla="*/ 130683 h 130682"/>
                  <a:gd name="connsiteX3" fmla="*/ 0 w 130682"/>
                  <a:gd name="connsiteY3" fmla="*/ 130683 h 130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82" h="130682">
                    <a:moveTo>
                      <a:pt x="0" y="0"/>
                    </a:moveTo>
                    <a:lnTo>
                      <a:pt x="130683" y="0"/>
                    </a:lnTo>
                    <a:lnTo>
                      <a:pt x="130683" y="130683"/>
                    </a:lnTo>
                    <a:lnTo>
                      <a:pt x="0" y="1306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31" name="자유형: 도형 122">
                <a:extLst>
                  <a:ext uri="{FF2B5EF4-FFF2-40B4-BE49-F238E27FC236}">
                    <a16:creationId xmlns:a16="http://schemas.microsoft.com/office/drawing/2014/main" id="{0858889A-6D94-8B38-80CA-66FA52E8C6FE}"/>
                  </a:ext>
                </a:extLst>
              </p:cNvPr>
              <p:cNvSpPr/>
              <p:nvPr/>
            </p:nvSpPr>
            <p:spPr>
              <a:xfrm>
                <a:off x="4365879" y="3444620"/>
                <a:ext cx="411384" cy="92964"/>
              </a:xfrm>
              <a:custGeom>
                <a:avLst/>
                <a:gdLst>
                  <a:gd name="connsiteX0" fmla="*/ 411385 w 411384"/>
                  <a:gd name="connsiteY0" fmla="*/ 92964 h 92964"/>
                  <a:gd name="connsiteX1" fmla="*/ 401860 w 411384"/>
                  <a:gd name="connsiteY1" fmla="*/ 92964 h 92964"/>
                  <a:gd name="connsiteX2" fmla="*/ 401860 w 411384"/>
                  <a:gd name="connsiteY2" fmla="*/ 9525 h 92964"/>
                  <a:gd name="connsiteX3" fmla="*/ 9525 w 411384"/>
                  <a:gd name="connsiteY3" fmla="*/ 9525 h 92964"/>
                  <a:gd name="connsiteX4" fmla="*/ 9525 w 411384"/>
                  <a:gd name="connsiteY4" fmla="*/ 91154 h 92964"/>
                  <a:gd name="connsiteX5" fmla="*/ 0 w 411384"/>
                  <a:gd name="connsiteY5" fmla="*/ 91154 h 92964"/>
                  <a:gd name="connsiteX6" fmla="*/ 0 w 411384"/>
                  <a:gd name="connsiteY6" fmla="*/ 0 h 92964"/>
                  <a:gd name="connsiteX7" fmla="*/ 411385 w 411384"/>
                  <a:gd name="connsiteY7" fmla="*/ 0 h 92964"/>
                  <a:gd name="connsiteX8" fmla="*/ 411385 w 411384"/>
                  <a:gd name="connsiteY8" fmla="*/ 92964 h 9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1384" h="92964">
                    <a:moveTo>
                      <a:pt x="411385" y="92964"/>
                    </a:moveTo>
                    <a:lnTo>
                      <a:pt x="401860" y="92964"/>
                    </a:lnTo>
                    <a:lnTo>
                      <a:pt x="401860" y="9525"/>
                    </a:lnTo>
                    <a:lnTo>
                      <a:pt x="9525" y="9525"/>
                    </a:lnTo>
                    <a:lnTo>
                      <a:pt x="9525" y="91154"/>
                    </a:lnTo>
                    <a:lnTo>
                      <a:pt x="0" y="91154"/>
                    </a:lnTo>
                    <a:lnTo>
                      <a:pt x="0" y="0"/>
                    </a:lnTo>
                    <a:lnTo>
                      <a:pt x="411385" y="0"/>
                    </a:lnTo>
                    <a:lnTo>
                      <a:pt x="411385" y="929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32" name="자유형: 도형 123">
                <a:extLst>
                  <a:ext uri="{FF2B5EF4-FFF2-40B4-BE49-F238E27FC236}">
                    <a16:creationId xmlns:a16="http://schemas.microsoft.com/office/drawing/2014/main" id="{4BFCD596-D67A-0103-6A4C-06C985D54937}"/>
                  </a:ext>
                </a:extLst>
              </p:cNvPr>
              <p:cNvSpPr/>
              <p:nvPr/>
            </p:nvSpPr>
            <p:spPr>
              <a:xfrm>
                <a:off x="4566761" y="3364420"/>
                <a:ext cx="9525" cy="159639"/>
              </a:xfrm>
              <a:custGeom>
                <a:avLst/>
                <a:gdLst>
                  <a:gd name="connsiteX0" fmla="*/ 0 w 9525"/>
                  <a:gd name="connsiteY0" fmla="*/ 0 h 159639"/>
                  <a:gd name="connsiteX1" fmla="*/ 9525 w 9525"/>
                  <a:gd name="connsiteY1" fmla="*/ 0 h 159639"/>
                  <a:gd name="connsiteX2" fmla="*/ 9525 w 9525"/>
                  <a:gd name="connsiteY2" fmla="*/ 159639 h 159639"/>
                  <a:gd name="connsiteX3" fmla="*/ 0 w 9525"/>
                  <a:gd name="connsiteY3" fmla="*/ 159639 h 15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159639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159639"/>
                    </a:lnTo>
                    <a:lnTo>
                      <a:pt x="0" y="1596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</p:grpSp>
        <p:pic>
          <p:nvPicPr>
            <p:cNvPr id="133" name="그래픽 132">
              <a:extLst>
                <a:ext uri="{FF2B5EF4-FFF2-40B4-BE49-F238E27FC236}">
                  <a16:creationId xmlns:a16="http://schemas.microsoft.com/office/drawing/2014/main" id="{6262BB8F-5753-69A3-440E-D3319C8CA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25336" y="4208946"/>
              <a:ext cx="304800" cy="171450"/>
            </a:xfrm>
            <a:prstGeom prst="rect">
              <a:avLst/>
            </a:prstGeom>
          </p:spPr>
        </p:pic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2FEFACA1-E738-ACF4-5B67-C3C188B66608}"/>
                </a:ext>
              </a:extLst>
            </p:cNvPr>
            <p:cNvGrpSpPr/>
            <p:nvPr/>
          </p:nvGrpSpPr>
          <p:grpSpPr>
            <a:xfrm>
              <a:off x="6914932" y="5354249"/>
              <a:ext cx="3099240" cy="90312"/>
              <a:chOff x="3195637" y="3395662"/>
              <a:chExt cx="2751010" cy="66484"/>
            </a:xfrm>
          </p:grpSpPr>
          <p:sp>
            <p:nvSpPr>
              <p:cNvPr id="135" name="자유형: 도형 166">
                <a:extLst>
                  <a:ext uri="{FF2B5EF4-FFF2-40B4-BE49-F238E27FC236}">
                    <a16:creationId xmlns:a16="http://schemas.microsoft.com/office/drawing/2014/main" id="{77E3C151-2C31-54D6-7234-3DA69C27B089}"/>
                  </a:ext>
                </a:extLst>
              </p:cNvPr>
              <p:cNvSpPr/>
              <p:nvPr/>
            </p:nvSpPr>
            <p:spPr>
              <a:xfrm>
                <a:off x="3243452" y="3428904"/>
                <a:ext cx="2655284" cy="9525"/>
              </a:xfrm>
              <a:custGeom>
                <a:avLst/>
                <a:gdLst>
                  <a:gd name="connsiteX0" fmla="*/ 0 w 2655284"/>
                  <a:gd name="connsiteY0" fmla="*/ 0 h 9525"/>
                  <a:gd name="connsiteX1" fmla="*/ 2655284 w 265528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5284" h="9525">
                    <a:moveTo>
                      <a:pt x="0" y="0"/>
                    </a:moveTo>
                    <a:lnTo>
                      <a:pt x="2655284" y="0"/>
                    </a:lnTo>
                  </a:path>
                </a:pathLst>
              </a:custGeom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36" name="자유형: 도형 167">
                <a:extLst>
                  <a:ext uri="{FF2B5EF4-FFF2-40B4-BE49-F238E27FC236}">
                    <a16:creationId xmlns:a16="http://schemas.microsoft.com/office/drawing/2014/main" id="{88648543-B78B-A133-8278-DFDB7F6C58BD}"/>
                  </a:ext>
                </a:extLst>
              </p:cNvPr>
              <p:cNvSpPr/>
              <p:nvPr/>
            </p:nvSpPr>
            <p:spPr>
              <a:xfrm>
                <a:off x="3195637" y="3395662"/>
                <a:ext cx="57530" cy="66484"/>
              </a:xfrm>
              <a:custGeom>
                <a:avLst/>
                <a:gdLst>
                  <a:gd name="connsiteX0" fmla="*/ 57531 w 57530"/>
                  <a:gd name="connsiteY0" fmla="*/ 66485 h 66484"/>
                  <a:gd name="connsiteX1" fmla="*/ 0 w 57530"/>
                  <a:gd name="connsiteY1" fmla="*/ 33242 h 66484"/>
                  <a:gd name="connsiteX2" fmla="*/ 57531 w 57530"/>
                  <a:gd name="connsiteY2" fmla="*/ 0 h 66484"/>
                  <a:gd name="connsiteX3" fmla="*/ 57531 w 57530"/>
                  <a:gd name="connsiteY3" fmla="*/ 66485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30" h="66484">
                    <a:moveTo>
                      <a:pt x="57531" y="66485"/>
                    </a:moveTo>
                    <a:lnTo>
                      <a:pt x="0" y="33242"/>
                    </a:lnTo>
                    <a:lnTo>
                      <a:pt x="57531" y="0"/>
                    </a:lnTo>
                    <a:lnTo>
                      <a:pt x="57531" y="664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37" name="자유형: 도형 168">
                <a:extLst>
                  <a:ext uri="{FF2B5EF4-FFF2-40B4-BE49-F238E27FC236}">
                    <a16:creationId xmlns:a16="http://schemas.microsoft.com/office/drawing/2014/main" id="{89E7E08E-95F9-C2F9-62D9-D6D31BD9A121}"/>
                  </a:ext>
                </a:extLst>
              </p:cNvPr>
              <p:cNvSpPr/>
              <p:nvPr/>
            </p:nvSpPr>
            <p:spPr>
              <a:xfrm>
                <a:off x="5889021" y="3395662"/>
                <a:ext cx="57626" cy="66484"/>
              </a:xfrm>
              <a:custGeom>
                <a:avLst/>
                <a:gdLst>
                  <a:gd name="connsiteX0" fmla="*/ 0 w 57626"/>
                  <a:gd name="connsiteY0" fmla="*/ 66485 h 66484"/>
                  <a:gd name="connsiteX1" fmla="*/ 57626 w 57626"/>
                  <a:gd name="connsiteY1" fmla="*/ 33242 h 66484"/>
                  <a:gd name="connsiteX2" fmla="*/ 0 w 57626"/>
                  <a:gd name="connsiteY2" fmla="*/ 0 h 66484"/>
                  <a:gd name="connsiteX3" fmla="*/ 0 w 57626"/>
                  <a:gd name="connsiteY3" fmla="*/ 66485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26" h="66484">
                    <a:moveTo>
                      <a:pt x="0" y="66485"/>
                    </a:moveTo>
                    <a:lnTo>
                      <a:pt x="57626" y="33242"/>
                    </a:lnTo>
                    <a:lnTo>
                      <a:pt x="0" y="0"/>
                    </a:lnTo>
                    <a:lnTo>
                      <a:pt x="0" y="664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</p:grpSp>
        <p:sp>
          <p:nvSpPr>
            <p:cNvPr id="138" name="자유형: 도형 169">
              <a:extLst>
                <a:ext uri="{FF2B5EF4-FFF2-40B4-BE49-F238E27FC236}">
                  <a16:creationId xmlns:a16="http://schemas.microsoft.com/office/drawing/2014/main" id="{B74F1303-A486-BBDC-BF9F-808ED2021784}"/>
                </a:ext>
              </a:extLst>
            </p:cNvPr>
            <p:cNvSpPr/>
            <p:nvPr/>
          </p:nvSpPr>
          <p:spPr>
            <a:xfrm rot="10800000">
              <a:off x="7967377" y="4444346"/>
              <a:ext cx="64812" cy="90312"/>
            </a:xfrm>
            <a:custGeom>
              <a:avLst/>
              <a:gdLst>
                <a:gd name="connsiteX0" fmla="*/ 57531 w 57530"/>
                <a:gd name="connsiteY0" fmla="*/ 66485 h 66484"/>
                <a:gd name="connsiteX1" fmla="*/ 0 w 57530"/>
                <a:gd name="connsiteY1" fmla="*/ 33242 h 66484"/>
                <a:gd name="connsiteX2" fmla="*/ 57531 w 57530"/>
                <a:gd name="connsiteY2" fmla="*/ 0 h 66484"/>
                <a:gd name="connsiteX3" fmla="*/ 57531 w 57530"/>
                <a:gd name="connsiteY3" fmla="*/ 66485 h 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0" h="66484">
                  <a:moveTo>
                    <a:pt x="57531" y="66485"/>
                  </a:moveTo>
                  <a:lnTo>
                    <a:pt x="0" y="33242"/>
                  </a:lnTo>
                  <a:lnTo>
                    <a:pt x="57531" y="0"/>
                  </a:lnTo>
                  <a:lnTo>
                    <a:pt x="57531" y="66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ko-KR" altLang="en-US" sz="240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39" name="자유형: 도형 170">
              <a:extLst>
                <a:ext uri="{FF2B5EF4-FFF2-40B4-BE49-F238E27FC236}">
                  <a16:creationId xmlns:a16="http://schemas.microsoft.com/office/drawing/2014/main" id="{0CF19E43-F9A6-9476-CDD3-1E522078B4DC}"/>
                </a:ext>
              </a:extLst>
            </p:cNvPr>
            <p:cNvSpPr/>
            <p:nvPr/>
          </p:nvSpPr>
          <p:spPr>
            <a:xfrm rot="10800000">
              <a:off x="9126786" y="4444346"/>
              <a:ext cx="64812" cy="90312"/>
            </a:xfrm>
            <a:custGeom>
              <a:avLst/>
              <a:gdLst>
                <a:gd name="connsiteX0" fmla="*/ 57531 w 57530"/>
                <a:gd name="connsiteY0" fmla="*/ 66485 h 66484"/>
                <a:gd name="connsiteX1" fmla="*/ 0 w 57530"/>
                <a:gd name="connsiteY1" fmla="*/ 33242 h 66484"/>
                <a:gd name="connsiteX2" fmla="*/ 57531 w 57530"/>
                <a:gd name="connsiteY2" fmla="*/ 0 h 66484"/>
                <a:gd name="connsiteX3" fmla="*/ 57531 w 57530"/>
                <a:gd name="connsiteY3" fmla="*/ 66485 h 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0" h="66484">
                  <a:moveTo>
                    <a:pt x="57531" y="66485"/>
                  </a:moveTo>
                  <a:lnTo>
                    <a:pt x="0" y="33242"/>
                  </a:lnTo>
                  <a:lnTo>
                    <a:pt x="57531" y="0"/>
                  </a:lnTo>
                  <a:lnTo>
                    <a:pt x="57531" y="66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ko-KR" altLang="en-US" sz="240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58C3EC48-EC2F-8270-B7EF-DC7AC0A4F6B5}"/>
                </a:ext>
              </a:extLst>
            </p:cNvPr>
            <p:cNvGrpSpPr/>
            <p:nvPr/>
          </p:nvGrpSpPr>
          <p:grpSpPr>
            <a:xfrm>
              <a:off x="7734636" y="5518890"/>
              <a:ext cx="207739" cy="207645"/>
              <a:chOff x="5901655" y="3887522"/>
              <a:chExt cx="207739" cy="207645"/>
            </a:xfrm>
          </p:grpSpPr>
          <p:sp>
            <p:nvSpPr>
              <p:cNvPr id="141" name="자유형: 도형 177">
                <a:extLst>
                  <a:ext uri="{FF2B5EF4-FFF2-40B4-BE49-F238E27FC236}">
                    <a16:creationId xmlns:a16="http://schemas.microsoft.com/office/drawing/2014/main" id="{9DF41A54-E08C-6B8D-A0C2-C1BCC12628F0}"/>
                  </a:ext>
                </a:extLst>
              </p:cNvPr>
              <p:cNvSpPr/>
              <p:nvPr/>
            </p:nvSpPr>
            <p:spPr>
              <a:xfrm>
                <a:off x="6005477" y="3887522"/>
                <a:ext cx="103917" cy="103917"/>
              </a:xfrm>
              <a:custGeom>
                <a:avLst/>
                <a:gdLst>
                  <a:gd name="connsiteX0" fmla="*/ 0 w 103917"/>
                  <a:gd name="connsiteY0" fmla="*/ 103823 h 103917"/>
                  <a:gd name="connsiteX1" fmla="*/ 286 w 103917"/>
                  <a:gd name="connsiteY1" fmla="*/ 0 h 103917"/>
                  <a:gd name="connsiteX2" fmla="*/ 73247 w 103917"/>
                  <a:gd name="connsiteY2" fmla="*/ 30194 h 103917"/>
                  <a:gd name="connsiteX3" fmla="*/ 103918 w 103917"/>
                  <a:gd name="connsiteY3" fmla="*/ 102965 h 103917"/>
                  <a:gd name="connsiteX4" fmla="*/ 95 w 103917"/>
                  <a:gd name="connsiteY4" fmla="*/ 103918 h 10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917" h="103917">
                    <a:moveTo>
                      <a:pt x="0" y="103823"/>
                    </a:moveTo>
                    <a:lnTo>
                      <a:pt x="286" y="0"/>
                    </a:lnTo>
                    <a:cubicBezTo>
                      <a:pt x="27623" y="0"/>
                      <a:pt x="53816" y="10954"/>
                      <a:pt x="73247" y="30194"/>
                    </a:cubicBezTo>
                    <a:cubicBezTo>
                      <a:pt x="92678" y="49435"/>
                      <a:pt x="103632" y="75629"/>
                      <a:pt x="103918" y="102965"/>
                    </a:cubicBezTo>
                    <a:lnTo>
                      <a:pt x="95" y="103918"/>
                    </a:lnTo>
                    <a:close/>
                  </a:path>
                </a:pathLst>
              </a:custGeom>
              <a:solidFill>
                <a:srgbClr val="1ECC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42" name="자유형: 도형 178">
                <a:extLst>
                  <a:ext uri="{FF2B5EF4-FFF2-40B4-BE49-F238E27FC236}">
                    <a16:creationId xmlns:a16="http://schemas.microsoft.com/office/drawing/2014/main" id="{FCC2DC4A-CB93-3432-CCF4-58AE5F9C7678}"/>
                  </a:ext>
                </a:extLst>
              </p:cNvPr>
              <p:cNvSpPr/>
              <p:nvPr/>
            </p:nvSpPr>
            <p:spPr>
              <a:xfrm>
                <a:off x="5901655" y="3887522"/>
                <a:ext cx="207645" cy="207645"/>
              </a:xfrm>
              <a:custGeom>
                <a:avLst/>
                <a:gdLst>
                  <a:gd name="connsiteX0" fmla="*/ 207645 w 207645"/>
                  <a:gd name="connsiteY0" fmla="*/ 103823 h 207645"/>
                  <a:gd name="connsiteX1" fmla="*/ 103823 w 207645"/>
                  <a:gd name="connsiteY1" fmla="*/ 207645 h 207645"/>
                  <a:gd name="connsiteX2" fmla="*/ 0 w 207645"/>
                  <a:gd name="connsiteY2" fmla="*/ 103823 h 207645"/>
                  <a:gd name="connsiteX3" fmla="*/ 103823 w 207645"/>
                  <a:gd name="connsiteY3" fmla="*/ 0 h 207645"/>
                  <a:gd name="connsiteX4" fmla="*/ 207645 w 207645"/>
                  <a:gd name="connsiteY4" fmla="*/ 103823 h 207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645" h="207645">
                    <a:moveTo>
                      <a:pt x="207645" y="103823"/>
                    </a:moveTo>
                    <a:cubicBezTo>
                      <a:pt x="207645" y="161162"/>
                      <a:pt x="161162" y="207645"/>
                      <a:pt x="103823" y="207645"/>
                    </a:cubicBezTo>
                    <a:cubicBezTo>
                      <a:pt x="46483" y="207645"/>
                      <a:pt x="0" y="161162"/>
                      <a:pt x="0" y="103823"/>
                    </a:cubicBezTo>
                    <a:cubicBezTo>
                      <a:pt x="0" y="46483"/>
                      <a:pt x="46483" y="0"/>
                      <a:pt x="103823" y="0"/>
                    </a:cubicBezTo>
                    <a:cubicBezTo>
                      <a:pt x="161162" y="0"/>
                      <a:pt x="207645" y="46483"/>
                      <a:pt x="207645" y="103823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2D2D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ko-KR" altLang="en-US" sz="240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endParaRPr>
              </a:p>
            </p:txBody>
          </p:sp>
        </p:grpSp>
        <p:sp>
          <p:nvSpPr>
            <p:cNvPr id="143" name="제목 23">
              <a:extLst>
                <a:ext uri="{FF2B5EF4-FFF2-40B4-BE49-F238E27FC236}">
                  <a16:creationId xmlns:a16="http://schemas.microsoft.com/office/drawing/2014/main" id="{539E7546-E0FD-A2A2-7708-AE074F6D4733}"/>
                </a:ext>
              </a:extLst>
            </p:cNvPr>
            <p:cNvSpPr txBox="1">
              <a:spLocks/>
            </p:cNvSpPr>
            <p:nvPr/>
          </p:nvSpPr>
          <p:spPr>
            <a:xfrm>
              <a:off x="7110534" y="5535393"/>
              <a:ext cx="611947" cy="176056"/>
            </a:xfrm>
            <a:prstGeom prst="rect">
              <a:avLst/>
            </a:prstGeom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71600"/>
              <a:r>
                <a:rPr lang="en-US" altLang="ko-KR" sz="12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Time</a:t>
              </a:r>
              <a:endPara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C579EA39-EE6F-A358-21C9-336D4574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382380" y="5462262"/>
              <a:ext cx="285750" cy="276225"/>
            </a:xfrm>
            <a:prstGeom prst="rect">
              <a:avLst/>
            </a:prstGeom>
          </p:spPr>
        </p:pic>
        <p:sp>
          <p:nvSpPr>
            <p:cNvPr id="145" name="제목 23">
              <a:extLst>
                <a:ext uri="{FF2B5EF4-FFF2-40B4-BE49-F238E27FC236}">
                  <a16:creationId xmlns:a16="http://schemas.microsoft.com/office/drawing/2014/main" id="{0F97BBAB-21E0-E07F-A7F7-B411EA9607F6}"/>
                </a:ext>
              </a:extLst>
            </p:cNvPr>
            <p:cNvSpPr txBox="1">
              <a:spLocks/>
            </p:cNvSpPr>
            <p:nvPr/>
          </p:nvSpPr>
          <p:spPr>
            <a:xfrm>
              <a:off x="8386966" y="5533567"/>
              <a:ext cx="1019413" cy="194745"/>
            </a:xfrm>
            <a:prstGeom prst="rect">
              <a:avLst/>
            </a:prstGeom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71600"/>
              <a:r>
                <a:rPr lang="en-US" altLang="ko-KR" sz="1200" b="1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Performance</a:t>
              </a:r>
              <a:endParaRPr lang="ko-KR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7E95D95A-C3AA-D9B8-F9E5-74C1A9017D6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67349" y="1325191"/>
            <a:ext cx="6442740" cy="1633001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2C07FBCC-8F99-A39F-07BB-6CF78BD3406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89213" y="6936141"/>
            <a:ext cx="6126572" cy="9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68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DDC2D-8CD1-4C36-83F2-C2BFD92CB91E}"/>
              </a:ext>
            </a:extLst>
          </p:cNvPr>
          <p:cNvSpPr txBox="1"/>
          <p:nvPr/>
        </p:nvSpPr>
        <p:spPr>
          <a:xfrm>
            <a:off x="4893377" y="4229408"/>
            <a:ext cx="8501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10800" b="1" dirty="0">
                <a:solidFill>
                  <a:prstClr val="white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Thank you!</a:t>
            </a:r>
            <a:endParaRPr lang="ko-KR" altLang="en-US" sz="10800" b="1" dirty="0">
              <a:solidFill>
                <a:prstClr val="white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047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dots on a black background&#10;&#10;AI-generated content may be incorrect.">
            <a:extLst>
              <a:ext uri="{FF2B5EF4-FFF2-40B4-BE49-F238E27FC236}">
                <a16:creationId xmlns:a16="http://schemas.microsoft.com/office/drawing/2014/main" id="{B80B3F8B-C8D3-CD93-CC7F-C71E3A77D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4" b="69130"/>
          <a:stretch>
            <a:fillRect/>
          </a:stretch>
        </p:blipFill>
        <p:spPr>
          <a:xfrm>
            <a:off x="12699055" y="7111420"/>
            <a:ext cx="5607995" cy="31755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220" y="1120917"/>
            <a:ext cx="18362086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Quantum Innovation Challenge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9249" y="2320101"/>
            <a:ext cx="5658021" cy="24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4"/>
              </a:lnSpc>
            </a:pPr>
            <a:r>
              <a:rPr lang="en-US" sz="3200" spc="252" dirty="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quantum-challenge.eu</a:t>
            </a:r>
          </a:p>
        </p:txBody>
      </p:sp>
      <p:pic>
        <p:nvPicPr>
          <p:cNvPr id="20" name="better quality">
            <a:hlinkClick r:id="" action="ppaction://media"/>
            <a:extLst>
              <a:ext uri="{FF2B5EF4-FFF2-40B4-BE49-F238E27FC236}">
                <a16:creationId xmlns:a16="http://schemas.microsoft.com/office/drawing/2014/main" id="{8E071040-59D7-1123-A2A7-296D7C548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187597"/>
            <a:ext cx="2599013" cy="2573075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281F50F2-9921-05D0-9F8E-FE1627918879}"/>
              </a:ext>
            </a:extLst>
          </p:cNvPr>
          <p:cNvSpPr txBox="1"/>
          <p:nvPr/>
        </p:nvSpPr>
        <p:spPr>
          <a:xfrm>
            <a:off x="747216" y="3693992"/>
            <a:ext cx="17540784" cy="4663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u="sng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Team </a:t>
            </a:r>
            <a:r>
              <a:rPr lang="en-US" sz="5400" b="1" u="sng" dirty="0" err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QuantumDose</a:t>
            </a:r>
            <a:endParaRPr lang="en-US" sz="5400" b="1" u="sng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Thando Khumalo &amp; </a:t>
            </a:r>
            <a:r>
              <a:rPr lang="en-US" sz="5400" b="1" dirty="0" err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Byoungwoo</a:t>
            </a: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Kang</a:t>
            </a:r>
          </a:p>
          <a:p>
            <a:pPr algn="ctr">
              <a:lnSpc>
                <a:spcPts val="6125"/>
              </a:lnSpc>
            </a:pPr>
            <a:endParaRPr lang="en-US" sz="54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6125"/>
              </a:lnSpc>
            </a:pPr>
            <a:r>
              <a:rPr lang="en-US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UCLA (University of Los Angeles)</a:t>
            </a:r>
          </a:p>
          <a:p>
            <a:pPr algn="ctr">
              <a:lnSpc>
                <a:spcPts val="6125"/>
              </a:lnSpc>
            </a:pPr>
            <a:r>
              <a:rPr lang="en-US" sz="4400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USA</a:t>
            </a:r>
          </a:p>
        </p:txBody>
      </p:sp>
    </p:spTree>
    <p:extLst>
      <p:ext uri="{BB962C8B-B14F-4D97-AF65-F5344CB8AC3E}">
        <p14:creationId xmlns:p14="http://schemas.microsoft.com/office/powerpoint/2010/main" val="38485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66015"/>
            <a:ext cx="18288000" cy="46681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006893"/>
            <a:ext cx="12152870" cy="628212"/>
          </a:xfrm>
          <a:prstGeom prst="rect">
            <a:avLst/>
          </a:prstGeom>
        </p:spPr>
      </p:pic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6032202" y="3081737"/>
            <a:ext cx="6476440" cy="111512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6808">
              <a:spcBef>
                <a:spcPts val="119"/>
              </a:spcBef>
            </a:pPr>
            <a:r>
              <a:rPr sz="7147" dirty="0"/>
              <a:t>Quantum</a:t>
            </a:r>
            <a:r>
              <a:rPr sz="7147" spc="-331" dirty="0"/>
              <a:t> </a:t>
            </a:r>
            <a:r>
              <a:rPr sz="7147" spc="-26" dirty="0">
                <a:solidFill>
                  <a:srgbClr val="FFAB40"/>
                </a:solidFill>
              </a:rPr>
              <a:t>Dose</a:t>
            </a:r>
            <a:endParaRPr sz="7147" dirty="0"/>
          </a:p>
        </p:txBody>
      </p:sp>
      <p:sp>
        <p:nvSpPr>
          <p:cNvPr id="5" name="object 5"/>
          <p:cNvSpPr txBox="1"/>
          <p:nvPr/>
        </p:nvSpPr>
        <p:spPr>
          <a:xfrm>
            <a:off x="4098767" y="4457700"/>
            <a:ext cx="10343310" cy="2004425"/>
          </a:xfrm>
          <a:prstGeom prst="rect">
            <a:avLst/>
          </a:prstGeom>
        </p:spPr>
        <p:txBody>
          <a:bodyPr vert="horz" wrap="square" lIns="0" tIns="15968" rIns="0" bIns="0" rtlCol="0">
            <a:spAutoFit/>
          </a:bodyPr>
          <a:lstStyle/>
          <a:p>
            <a:pPr marL="16808" marR="6723" algn="ctr" defTabSz="1210208">
              <a:spcBef>
                <a:spcPts val="126"/>
              </a:spcBef>
            </a:pPr>
            <a:r>
              <a:rPr sz="4632" i="1" kern="0" dirty="0">
                <a:solidFill>
                  <a:srgbClr val="4285F4"/>
                </a:solidFill>
                <a:latin typeface="Arial"/>
                <a:cs typeface="Arial"/>
              </a:rPr>
              <a:t>PK/PD</a:t>
            </a:r>
            <a:r>
              <a:rPr sz="4632" i="1" kern="0" spc="-199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4632" i="1" kern="0" dirty="0">
                <a:solidFill>
                  <a:srgbClr val="4285F4"/>
                </a:solidFill>
                <a:latin typeface="Arial"/>
                <a:cs typeface="Arial"/>
              </a:rPr>
              <a:t>Modeling</a:t>
            </a:r>
            <a:r>
              <a:rPr sz="4632" i="1" kern="0" spc="-199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4632" i="1" kern="0" dirty="0">
                <a:solidFill>
                  <a:srgbClr val="4285F4"/>
                </a:solidFill>
                <a:latin typeface="Arial"/>
                <a:cs typeface="Arial"/>
              </a:rPr>
              <a:t>Utilizing</a:t>
            </a:r>
            <a:r>
              <a:rPr sz="4632" i="1" kern="0" spc="-199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4632" i="1" kern="0" spc="-13" dirty="0">
                <a:solidFill>
                  <a:srgbClr val="4285F4"/>
                </a:solidFill>
                <a:latin typeface="Arial"/>
                <a:cs typeface="Arial"/>
              </a:rPr>
              <a:t>Transformers, </a:t>
            </a:r>
            <a:r>
              <a:rPr sz="4632" i="1" kern="0" dirty="0">
                <a:solidFill>
                  <a:srgbClr val="4285F4"/>
                </a:solidFill>
                <a:latin typeface="Arial"/>
                <a:cs typeface="Arial"/>
              </a:rPr>
              <a:t>QIHMC,</a:t>
            </a:r>
            <a:r>
              <a:rPr sz="4632" i="1" kern="0" spc="-151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4632" i="1" kern="0" dirty="0">
                <a:solidFill>
                  <a:srgbClr val="4285F4"/>
                </a:solidFill>
                <a:latin typeface="Arial"/>
                <a:cs typeface="Arial"/>
              </a:rPr>
              <a:t>Quantum</a:t>
            </a:r>
            <a:r>
              <a:rPr sz="4632" i="1" kern="0" spc="-139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4632" i="1" kern="0" spc="-13" dirty="0">
                <a:solidFill>
                  <a:srgbClr val="4285F4"/>
                </a:solidFill>
                <a:latin typeface="Arial"/>
                <a:cs typeface="Arial"/>
              </a:rPr>
              <a:t>Kernels</a:t>
            </a:r>
            <a:endParaRPr sz="4632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 defTabSz="1210208">
              <a:spcBef>
                <a:spcPts val="79"/>
              </a:spcBef>
            </a:pPr>
            <a:r>
              <a:rPr sz="3573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Byoungwoo</a:t>
            </a:r>
            <a:r>
              <a:rPr sz="3573" b="1" kern="0" spc="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3573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Kang,</a:t>
            </a:r>
            <a:r>
              <a:rPr sz="3573" b="1" kern="0" spc="4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3573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Thando</a:t>
            </a:r>
            <a:r>
              <a:rPr sz="3573" b="1" kern="0" spc="4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3573" b="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Khumalo</a:t>
            </a:r>
            <a:endParaRPr sz="3573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-304799" y="1432719"/>
            <a:ext cx="18288000" cy="823186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1995163" algn="ctr">
              <a:spcBef>
                <a:spcPts val="146"/>
              </a:spcBef>
            </a:pPr>
            <a:r>
              <a:rPr spc="-13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9004" y="3023388"/>
            <a:ext cx="9925610" cy="531306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6808" defTabSz="1210208">
              <a:spcBef>
                <a:spcPts val="172"/>
              </a:spcBef>
            </a:pPr>
            <a:r>
              <a:rPr sz="3309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Why</a:t>
            </a:r>
            <a:r>
              <a:rPr sz="3309" b="1" i="1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3309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add</a:t>
            </a:r>
            <a:r>
              <a:rPr sz="3309" b="1" i="1" kern="0" spc="7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3309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“Quantumness”</a:t>
            </a:r>
            <a:r>
              <a:rPr sz="3309" b="1" i="1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3309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3309" b="1" i="1" kern="0" spc="7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3309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3309" b="1" i="1" kern="0" spc="9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3309" b="1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PK/PD</a:t>
            </a:r>
            <a:r>
              <a:rPr sz="3309" b="1" i="1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3309" b="1" i="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problem?</a:t>
            </a:r>
            <a:endParaRPr sz="330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9372" y="2552700"/>
            <a:ext cx="11201400" cy="0"/>
          </a:xfrm>
          <a:custGeom>
            <a:avLst/>
            <a:gdLst/>
            <a:ahLst/>
            <a:cxnLst/>
            <a:rect l="l" t="t" r="r" b="b"/>
            <a:pathLst>
              <a:path w="8463280">
                <a:moveTo>
                  <a:pt x="0" y="0"/>
                </a:moveTo>
                <a:lnTo>
                  <a:pt x="8462849" y="0"/>
                </a:lnTo>
              </a:path>
            </a:pathLst>
          </a:custGeom>
          <a:ln w="4190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defTabSz="1210208"/>
            <a:endParaRPr sz="2382" kern="0">
              <a:solidFill>
                <a:sysClr val="windowText" lastClr="000000"/>
              </a:solidFill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13477" y="4075702"/>
            <a:ext cx="3681132" cy="2153210"/>
            <a:chOff x="3664415" y="3125492"/>
            <a:chExt cx="2781300" cy="1626870"/>
          </a:xfrm>
        </p:grpSpPr>
        <p:sp>
          <p:nvSpPr>
            <p:cNvPr id="6" name="object 6"/>
            <p:cNvSpPr/>
            <p:nvPr/>
          </p:nvSpPr>
          <p:spPr>
            <a:xfrm>
              <a:off x="3677959" y="3139036"/>
              <a:ext cx="2753995" cy="1599565"/>
            </a:xfrm>
            <a:custGeom>
              <a:avLst/>
              <a:gdLst/>
              <a:ahLst/>
              <a:cxnLst/>
              <a:rect l="l" t="t" r="r" b="b"/>
              <a:pathLst>
                <a:path w="2753995" h="1599564">
                  <a:moveTo>
                    <a:pt x="0" y="1107374"/>
                  </a:moveTo>
                  <a:lnTo>
                    <a:pt x="16557" y="1129739"/>
                  </a:lnTo>
                  <a:lnTo>
                    <a:pt x="36826" y="1160600"/>
                  </a:lnTo>
                  <a:lnTo>
                    <a:pt x="60362" y="1198325"/>
                  </a:lnTo>
                  <a:lnTo>
                    <a:pt x="86720" y="1241280"/>
                  </a:lnTo>
                  <a:lnTo>
                    <a:pt x="115453" y="1287834"/>
                  </a:lnTo>
                  <a:lnTo>
                    <a:pt x="146117" y="1336354"/>
                  </a:lnTo>
                  <a:lnTo>
                    <a:pt x="178266" y="1385209"/>
                  </a:lnTo>
                  <a:lnTo>
                    <a:pt x="211454" y="1432764"/>
                  </a:lnTo>
                  <a:lnTo>
                    <a:pt x="245237" y="1477389"/>
                  </a:lnTo>
                  <a:lnTo>
                    <a:pt x="279168" y="1517450"/>
                  </a:lnTo>
                  <a:lnTo>
                    <a:pt x="312802" y="1551316"/>
                  </a:lnTo>
                  <a:lnTo>
                    <a:pt x="345694" y="1577354"/>
                  </a:lnTo>
                  <a:lnTo>
                    <a:pt x="407470" y="1599415"/>
                  </a:lnTo>
                  <a:lnTo>
                    <a:pt x="436108" y="1595251"/>
                  </a:lnTo>
                  <a:lnTo>
                    <a:pt x="491226" y="1566963"/>
                  </a:lnTo>
                  <a:lnTo>
                    <a:pt x="544904" y="1515155"/>
                  </a:lnTo>
                  <a:lnTo>
                    <a:pt x="571743" y="1481589"/>
                  </a:lnTo>
                  <a:lnTo>
                    <a:pt x="598871" y="1443535"/>
                  </a:lnTo>
                  <a:lnTo>
                    <a:pt x="626502" y="1401455"/>
                  </a:lnTo>
                  <a:lnTo>
                    <a:pt x="654853" y="1355813"/>
                  </a:lnTo>
                  <a:lnTo>
                    <a:pt x="684141" y="1307074"/>
                  </a:lnTo>
                  <a:lnTo>
                    <a:pt x="714580" y="1255700"/>
                  </a:lnTo>
                  <a:lnTo>
                    <a:pt x="746388" y="1202155"/>
                  </a:lnTo>
                  <a:lnTo>
                    <a:pt x="779779" y="1146904"/>
                  </a:lnTo>
                  <a:lnTo>
                    <a:pt x="814970" y="1090409"/>
                  </a:lnTo>
                  <a:lnTo>
                    <a:pt x="832532" y="1060727"/>
                  </a:lnTo>
                  <a:lnTo>
                    <a:pt x="850302" y="1026940"/>
                  </a:lnTo>
                  <a:lnTo>
                    <a:pt x="868283" y="989442"/>
                  </a:lnTo>
                  <a:lnTo>
                    <a:pt x="886480" y="948629"/>
                  </a:lnTo>
                  <a:lnTo>
                    <a:pt x="904894" y="904895"/>
                  </a:lnTo>
                  <a:lnTo>
                    <a:pt x="923529" y="858634"/>
                  </a:lnTo>
                  <a:lnTo>
                    <a:pt x="942388" y="810240"/>
                  </a:lnTo>
                  <a:lnTo>
                    <a:pt x="961474" y="760109"/>
                  </a:lnTo>
                  <a:lnTo>
                    <a:pt x="980789" y="708634"/>
                  </a:lnTo>
                  <a:lnTo>
                    <a:pt x="1000338" y="656210"/>
                  </a:lnTo>
                  <a:lnTo>
                    <a:pt x="1020122" y="603232"/>
                  </a:lnTo>
                  <a:lnTo>
                    <a:pt x="1040146" y="550094"/>
                  </a:lnTo>
                  <a:lnTo>
                    <a:pt x="1060411" y="497190"/>
                  </a:lnTo>
                  <a:lnTo>
                    <a:pt x="1080921" y="444915"/>
                  </a:lnTo>
                  <a:lnTo>
                    <a:pt x="1101680" y="393664"/>
                  </a:lnTo>
                  <a:lnTo>
                    <a:pt x="1122690" y="343830"/>
                  </a:lnTo>
                  <a:lnTo>
                    <a:pt x="1143953" y="295808"/>
                  </a:lnTo>
                  <a:lnTo>
                    <a:pt x="1165474" y="249994"/>
                  </a:lnTo>
                  <a:lnTo>
                    <a:pt x="1187256" y="206780"/>
                  </a:lnTo>
                  <a:lnTo>
                    <a:pt x="1209300" y="166562"/>
                  </a:lnTo>
                  <a:lnTo>
                    <a:pt x="1231611" y="129735"/>
                  </a:lnTo>
                  <a:lnTo>
                    <a:pt x="1254191" y="96692"/>
                  </a:lnTo>
                  <a:lnTo>
                    <a:pt x="1300171" y="43537"/>
                  </a:lnTo>
                  <a:lnTo>
                    <a:pt x="1347265" y="10254"/>
                  </a:lnTo>
                  <a:lnTo>
                    <a:pt x="1395497" y="0"/>
                  </a:lnTo>
                  <a:lnTo>
                    <a:pt x="1420047" y="4494"/>
                  </a:lnTo>
                  <a:lnTo>
                    <a:pt x="1459836" y="27048"/>
                  </a:lnTo>
                  <a:lnTo>
                    <a:pt x="1501604" y="68502"/>
                  </a:lnTo>
                  <a:lnTo>
                    <a:pt x="1545094" y="126684"/>
                  </a:lnTo>
                  <a:lnTo>
                    <a:pt x="1567405" y="161370"/>
                  </a:lnTo>
                  <a:lnTo>
                    <a:pt x="1590049" y="199424"/>
                  </a:lnTo>
                  <a:lnTo>
                    <a:pt x="1612995" y="240575"/>
                  </a:lnTo>
                  <a:lnTo>
                    <a:pt x="1636211" y="284551"/>
                  </a:lnTo>
                  <a:lnTo>
                    <a:pt x="1659664" y="331082"/>
                  </a:lnTo>
                  <a:lnTo>
                    <a:pt x="1683322" y="379895"/>
                  </a:lnTo>
                  <a:lnTo>
                    <a:pt x="1707153" y="430720"/>
                  </a:lnTo>
                  <a:lnTo>
                    <a:pt x="1731126" y="483285"/>
                  </a:lnTo>
                  <a:lnTo>
                    <a:pt x="1755206" y="537319"/>
                  </a:lnTo>
                  <a:lnTo>
                    <a:pt x="1779364" y="592551"/>
                  </a:lnTo>
                  <a:lnTo>
                    <a:pt x="1803566" y="648708"/>
                  </a:lnTo>
                  <a:lnTo>
                    <a:pt x="1827780" y="705521"/>
                  </a:lnTo>
                  <a:lnTo>
                    <a:pt x="1851974" y="762717"/>
                  </a:lnTo>
                  <a:lnTo>
                    <a:pt x="1876116" y="820025"/>
                  </a:lnTo>
                  <a:lnTo>
                    <a:pt x="1900173" y="877175"/>
                  </a:lnTo>
                  <a:lnTo>
                    <a:pt x="1924114" y="933893"/>
                  </a:lnTo>
                  <a:lnTo>
                    <a:pt x="1947906" y="989910"/>
                  </a:lnTo>
                  <a:lnTo>
                    <a:pt x="1971518" y="1044954"/>
                  </a:lnTo>
                  <a:lnTo>
                    <a:pt x="1994916" y="1098754"/>
                  </a:lnTo>
                  <a:lnTo>
                    <a:pt x="2018069" y="1151038"/>
                  </a:lnTo>
                  <a:lnTo>
                    <a:pt x="2040945" y="1201534"/>
                  </a:lnTo>
                  <a:lnTo>
                    <a:pt x="2063511" y="1249973"/>
                  </a:lnTo>
                  <a:lnTo>
                    <a:pt x="2085735" y="1296081"/>
                  </a:lnTo>
                  <a:lnTo>
                    <a:pt x="2107586" y="1339589"/>
                  </a:lnTo>
                  <a:lnTo>
                    <a:pt x="2129030" y="1380224"/>
                  </a:lnTo>
                  <a:lnTo>
                    <a:pt x="2150036" y="1417716"/>
                  </a:lnTo>
                  <a:lnTo>
                    <a:pt x="2170571" y="1451792"/>
                  </a:lnTo>
                  <a:lnTo>
                    <a:pt x="2210102" y="1508614"/>
                  </a:lnTo>
                  <a:lnTo>
                    <a:pt x="2247365" y="1548521"/>
                  </a:lnTo>
                  <a:lnTo>
                    <a:pt x="2282258" y="1572639"/>
                  </a:lnTo>
                  <a:lnTo>
                    <a:pt x="2350591" y="1589188"/>
                  </a:lnTo>
                  <a:lnTo>
                    <a:pt x="2383870" y="1583682"/>
                  </a:lnTo>
                  <a:lnTo>
                    <a:pt x="2448244" y="1550264"/>
                  </a:lnTo>
                  <a:lnTo>
                    <a:pt x="2479178" y="1524416"/>
                  </a:lnTo>
                  <a:lnTo>
                    <a:pt x="2509169" y="1493850"/>
                  </a:lnTo>
                  <a:lnTo>
                    <a:pt x="2538136" y="1459599"/>
                  </a:lnTo>
                  <a:lnTo>
                    <a:pt x="2565997" y="1422694"/>
                  </a:lnTo>
                  <a:lnTo>
                    <a:pt x="2592672" y="1384165"/>
                  </a:lnTo>
                  <a:lnTo>
                    <a:pt x="2618079" y="1345046"/>
                  </a:lnTo>
                  <a:lnTo>
                    <a:pt x="2642138" y="1306367"/>
                  </a:lnTo>
                  <a:lnTo>
                    <a:pt x="2664768" y="1269160"/>
                  </a:lnTo>
                  <a:lnTo>
                    <a:pt x="2685887" y="1234456"/>
                  </a:lnTo>
                  <a:lnTo>
                    <a:pt x="2705415" y="1203287"/>
                  </a:lnTo>
                  <a:lnTo>
                    <a:pt x="2723271" y="1176685"/>
                  </a:lnTo>
                  <a:lnTo>
                    <a:pt x="2739373" y="1155681"/>
                  </a:lnTo>
                  <a:lnTo>
                    <a:pt x="2753640" y="1141306"/>
                  </a:lnTo>
                </a:path>
              </a:pathLst>
            </a:custGeom>
            <a:ln w="270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946062" y="4353877"/>
              <a:ext cx="267335" cy="292735"/>
            </a:xfrm>
            <a:custGeom>
              <a:avLst/>
              <a:gdLst/>
              <a:ahLst/>
              <a:cxnLst/>
              <a:rect l="l" t="t" r="r" b="b"/>
              <a:pathLst>
                <a:path w="267335" h="292735">
                  <a:moveTo>
                    <a:pt x="133649" y="0"/>
                  </a:moveTo>
                  <a:lnTo>
                    <a:pt x="91406" y="7461"/>
                  </a:lnTo>
                  <a:lnTo>
                    <a:pt x="54718" y="28238"/>
                  </a:lnTo>
                  <a:lnTo>
                    <a:pt x="25786" y="59919"/>
                  </a:lnTo>
                  <a:lnTo>
                    <a:pt x="6813" y="100095"/>
                  </a:lnTo>
                  <a:lnTo>
                    <a:pt x="0" y="146354"/>
                  </a:lnTo>
                  <a:lnTo>
                    <a:pt x="6813" y="192614"/>
                  </a:lnTo>
                  <a:lnTo>
                    <a:pt x="25786" y="232789"/>
                  </a:lnTo>
                  <a:lnTo>
                    <a:pt x="54718" y="264471"/>
                  </a:lnTo>
                  <a:lnTo>
                    <a:pt x="91406" y="285248"/>
                  </a:lnTo>
                  <a:lnTo>
                    <a:pt x="133649" y="292709"/>
                  </a:lnTo>
                  <a:lnTo>
                    <a:pt x="175893" y="285248"/>
                  </a:lnTo>
                  <a:lnTo>
                    <a:pt x="212582" y="264471"/>
                  </a:lnTo>
                  <a:lnTo>
                    <a:pt x="241513" y="232789"/>
                  </a:lnTo>
                  <a:lnTo>
                    <a:pt x="260487" y="192614"/>
                  </a:lnTo>
                  <a:lnTo>
                    <a:pt x="267300" y="146354"/>
                  </a:lnTo>
                  <a:lnTo>
                    <a:pt x="264708" y="117668"/>
                  </a:lnTo>
                  <a:lnTo>
                    <a:pt x="244845" y="65157"/>
                  </a:lnTo>
                  <a:lnTo>
                    <a:pt x="207799" y="24589"/>
                  </a:lnTo>
                  <a:lnTo>
                    <a:pt x="159845" y="2838"/>
                  </a:lnTo>
                  <a:lnTo>
                    <a:pt x="133649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1489" y="3996052"/>
              <a:ext cx="511088" cy="5364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13383" y="4000565"/>
              <a:ext cx="267335" cy="292735"/>
            </a:xfrm>
            <a:custGeom>
              <a:avLst/>
              <a:gdLst/>
              <a:ahLst/>
              <a:cxnLst/>
              <a:rect l="l" t="t" r="r" b="b"/>
              <a:pathLst>
                <a:path w="267335" h="292735">
                  <a:moveTo>
                    <a:pt x="133649" y="0"/>
                  </a:moveTo>
                  <a:lnTo>
                    <a:pt x="91406" y="7461"/>
                  </a:lnTo>
                  <a:lnTo>
                    <a:pt x="54718" y="28238"/>
                  </a:lnTo>
                  <a:lnTo>
                    <a:pt x="25786" y="59919"/>
                  </a:lnTo>
                  <a:lnTo>
                    <a:pt x="6813" y="100095"/>
                  </a:lnTo>
                  <a:lnTo>
                    <a:pt x="0" y="146354"/>
                  </a:lnTo>
                  <a:lnTo>
                    <a:pt x="6813" y="192614"/>
                  </a:lnTo>
                  <a:lnTo>
                    <a:pt x="25786" y="232790"/>
                  </a:lnTo>
                  <a:lnTo>
                    <a:pt x="54718" y="264472"/>
                  </a:lnTo>
                  <a:lnTo>
                    <a:pt x="91406" y="285249"/>
                  </a:lnTo>
                  <a:lnTo>
                    <a:pt x="133649" y="292710"/>
                  </a:lnTo>
                  <a:lnTo>
                    <a:pt x="175893" y="285249"/>
                  </a:lnTo>
                  <a:lnTo>
                    <a:pt x="212581" y="264472"/>
                  </a:lnTo>
                  <a:lnTo>
                    <a:pt x="241513" y="232790"/>
                  </a:lnTo>
                  <a:lnTo>
                    <a:pt x="260485" y="192614"/>
                  </a:lnTo>
                  <a:lnTo>
                    <a:pt x="267299" y="146354"/>
                  </a:lnTo>
                  <a:lnTo>
                    <a:pt x="264707" y="117669"/>
                  </a:lnTo>
                  <a:lnTo>
                    <a:pt x="244844" y="65157"/>
                  </a:lnTo>
                  <a:lnTo>
                    <a:pt x="207798" y="24589"/>
                  </a:lnTo>
                  <a:lnTo>
                    <a:pt x="159845" y="2838"/>
                  </a:lnTo>
                  <a:lnTo>
                    <a:pt x="133649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0866" y="3557105"/>
              <a:ext cx="511088" cy="5364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12761" y="3561619"/>
              <a:ext cx="267335" cy="292735"/>
            </a:xfrm>
            <a:custGeom>
              <a:avLst/>
              <a:gdLst/>
              <a:ahLst/>
              <a:cxnLst/>
              <a:rect l="l" t="t" r="r" b="b"/>
              <a:pathLst>
                <a:path w="267335" h="292735">
                  <a:moveTo>
                    <a:pt x="133649" y="0"/>
                  </a:moveTo>
                  <a:lnTo>
                    <a:pt x="91405" y="7461"/>
                  </a:lnTo>
                  <a:lnTo>
                    <a:pt x="54717" y="28238"/>
                  </a:lnTo>
                  <a:lnTo>
                    <a:pt x="25786" y="59919"/>
                  </a:lnTo>
                  <a:lnTo>
                    <a:pt x="6813" y="100096"/>
                  </a:lnTo>
                  <a:lnTo>
                    <a:pt x="0" y="146356"/>
                  </a:lnTo>
                  <a:lnTo>
                    <a:pt x="6813" y="192615"/>
                  </a:lnTo>
                  <a:lnTo>
                    <a:pt x="25786" y="232791"/>
                  </a:lnTo>
                  <a:lnTo>
                    <a:pt x="54717" y="264472"/>
                  </a:lnTo>
                  <a:lnTo>
                    <a:pt x="91405" y="285249"/>
                  </a:lnTo>
                  <a:lnTo>
                    <a:pt x="133649" y="292710"/>
                  </a:lnTo>
                  <a:lnTo>
                    <a:pt x="175893" y="285249"/>
                  </a:lnTo>
                  <a:lnTo>
                    <a:pt x="212581" y="264472"/>
                  </a:lnTo>
                  <a:lnTo>
                    <a:pt x="241512" y="232791"/>
                  </a:lnTo>
                  <a:lnTo>
                    <a:pt x="260485" y="192615"/>
                  </a:lnTo>
                  <a:lnTo>
                    <a:pt x="267299" y="146356"/>
                  </a:lnTo>
                  <a:lnTo>
                    <a:pt x="264707" y="117669"/>
                  </a:lnTo>
                  <a:lnTo>
                    <a:pt x="244844" y="65157"/>
                  </a:lnTo>
                  <a:lnTo>
                    <a:pt x="207798" y="24589"/>
                  </a:lnTo>
                  <a:lnTo>
                    <a:pt x="159844" y="2838"/>
                  </a:lnTo>
                  <a:lnTo>
                    <a:pt x="133649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64830" y="7024778"/>
            <a:ext cx="2775977" cy="713751"/>
          </a:xfrm>
          <a:prstGeom prst="rect">
            <a:avLst/>
          </a:prstGeom>
        </p:spPr>
        <p:txBody>
          <a:bodyPr vert="horz" wrap="square" lIns="0" tIns="15968" rIns="0" bIns="0" rtlCol="0">
            <a:spAutoFit/>
          </a:bodyPr>
          <a:lstStyle/>
          <a:p>
            <a:pPr marL="188255" marR="6723" indent="-172287" defTabSz="1210208">
              <a:lnSpc>
                <a:spcPct val="100600"/>
              </a:lnSpc>
              <a:spcBef>
                <a:spcPts val="126"/>
              </a:spcBef>
            </a:pPr>
            <a:r>
              <a:rPr sz="2316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Poor</a:t>
            </a:r>
            <a:r>
              <a:rPr sz="2316" b="1" kern="0" spc="-2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316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Exploration</a:t>
            </a:r>
            <a:r>
              <a:rPr sz="2316" b="1" kern="0" spc="-33" dirty="0">
                <a:solidFill>
                  <a:sysClr val="windowText" lastClr="000000"/>
                </a:solidFill>
                <a:latin typeface="Arial"/>
                <a:cs typeface="Arial"/>
              </a:rPr>
              <a:t> of </a:t>
            </a:r>
            <a:r>
              <a:rPr sz="2316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Parameter</a:t>
            </a:r>
            <a:r>
              <a:rPr sz="2316" b="1" kern="0" spc="-5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316" b="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Space</a:t>
            </a:r>
            <a:endParaRPr sz="231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34034" y="4708177"/>
            <a:ext cx="2259945" cy="1973356"/>
            <a:chOff x="959947" y="3603362"/>
            <a:chExt cx="1707514" cy="1490980"/>
          </a:xfrm>
        </p:grpSpPr>
        <p:sp>
          <p:nvSpPr>
            <p:cNvPr id="14" name="object 14"/>
            <p:cNvSpPr/>
            <p:nvPr/>
          </p:nvSpPr>
          <p:spPr>
            <a:xfrm>
              <a:off x="1334663" y="3978077"/>
              <a:ext cx="1329055" cy="1112520"/>
            </a:xfrm>
            <a:custGeom>
              <a:avLst/>
              <a:gdLst/>
              <a:ahLst/>
              <a:cxnLst/>
              <a:rect l="l" t="t" r="r" b="b"/>
              <a:pathLst>
                <a:path w="1329055" h="1112520">
                  <a:moveTo>
                    <a:pt x="1328745" y="0"/>
                  </a:moveTo>
                  <a:lnTo>
                    <a:pt x="0" y="0"/>
                  </a:lnTo>
                  <a:lnTo>
                    <a:pt x="0" y="1112264"/>
                  </a:lnTo>
                  <a:lnTo>
                    <a:pt x="1328745" y="1112264"/>
                  </a:lnTo>
                  <a:lnTo>
                    <a:pt x="132874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63908" y="3607321"/>
              <a:ext cx="1699895" cy="370840"/>
            </a:xfrm>
            <a:custGeom>
              <a:avLst/>
              <a:gdLst/>
              <a:ahLst/>
              <a:cxnLst/>
              <a:rect l="l" t="t" r="r" b="b"/>
              <a:pathLst>
                <a:path w="1699895" h="370839">
                  <a:moveTo>
                    <a:pt x="1328745" y="0"/>
                  </a:moveTo>
                  <a:lnTo>
                    <a:pt x="0" y="0"/>
                  </a:lnTo>
                  <a:lnTo>
                    <a:pt x="370755" y="370756"/>
                  </a:lnTo>
                  <a:lnTo>
                    <a:pt x="1699500" y="370756"/>
                  </a:lnTo>
                  <a:lnTo>
                    <a:pt x="1328745" y="0"/>
                  </a:lnTo>
                  <a:close/>
                </a:path>
              </a:pathLst>
            </a:custGeom>
            <a:solidFill>
              <a:srgbClr val="346AC3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963908" y="3607321"/>
              <a:ext cx="370840" cy="1483360"/>
            </a:xfrm>
            <a:custGeom>
              <a:avLst/>
              <a:gdLst/>
              <a:ahLst/>
              <a:cxnLst/>
              <a:rect l="l" t="t" r="r" b="b"/>
              <a:pathLst>
                <a:path w="370840" h="1483360">
                  <a:moveTo>
                    <a:pt x="0" y="0"/>
                  </a:moveTo>
                  <a:lnTo>
                    <a:pt x="0" y="1112266"/>
                  </a:lnTo>
                  <a:lnTo>
                    <a:pt x="370755" y="1483020"/>
                  </a:lnTo>
                  <a:lnTo>
                    <a:pt x="370755" y="370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9DF6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963907" y="3607322"/>
              <a:ext cx="1699895" cy="1483360"/>
            </a:xfrm>
            <a:custGeom>
              <a:avLst/>
              <a:gdLst/>
              <a:ahLst/>
              <a:cxnLst/>
              <a:rect l="l" t="t" r="r" b="b"/>
              <a:pathLst>
                <a:path w="1699895" h="1483360">
                  <a:moveTo>
                    <a:pt x="370754" y="1483019"/>
                  </a:moveTo>
                  <a:lnTo>
                    <a:pt x="0" y="1112264"/>
                  </a:lnTo>
                  <a:lnTo>
                    <a:pt x="0" y="0"/>
                  </a:lnTo>
                  <a:lnTo>
                    <a:pt x="1328744" y="0"/>
                  </a:lnTo>
                  <a:lnTo>
                    <a:pt x="1699499" y="370754"/>
                  </a:lnTo>
                  <a:lnTo>
                    <a:pt x="1699499" y="1483019"/>
                  </a:lnTo>
                  <a:lnTo>
                    <a:pt x="370754" y="1483019"/>
                  </a:lnTo>
                  <a:close/>
                </a:path>
                <a:path w="1699895" h="1483360">
                  <a:moveTo>
                    <a:pt x="370754" y="1483019"/>
                  </a:moveTo>
                  <a:lnTo>
                    <a:pt x="370754" y="370754"/>
                  </a:lnTo>
                  <a:lnTo>
                    <a:pt x="0" y="0"/>
                  </a:lnTo>
                </a:path>
                <a:path w="1699895" h="1483360">
                  <a:moveTo>
                    <a:pt x="370754" y="370754"/>
                  </a:moveTo>
                  <a:lnTo>
                    <a:pt x="1699499" y="370754"/>
                  </a:lnTo>
                </a:path>
              </a:pathLst>
            </a:custGeom>
            <a:ln w="791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296639" y="3843560"/>
            <a:ext cx="663108" cy="1386605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6808" defTabSz="1210208">
              <a:spcBef>
                <a:spcPts val="172"/>
              </a:spcBef>
            </a:pPr>
            <a:r>
              <a:rPr sz="8867" kern="0" spc="-66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86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08206" y="7050804"/>
            <a:ext cx="2070007" cy="375050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16808" defTabSz="1210208">
              <a:spcBef>
                <a:spcPts val="146"/>
              </a:spcBef>
            </a:pPr>
            <a:r>
              <a:rPr sz="2316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Choice</a:t>
            </a:r>
            <a:r>
              <a:rPr sz="2316" b="1" kern="0" spc="-2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316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2316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316" b="1" kern="0" spc="-33" dirty="0">
                <a:solidFill>
                  <a:sysClr val="windowText" lastClr="000000"/>
                </a:solidFill>
                <a:latin typeface="Arial"/>
                <a:cs typeface="Arial"/>
              </a:rPr>
              <a:t>PDE</a:t>
            </a:r>
            <a:endParaRPr sz="231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496800" y="4229100"/>
            <a:ext cx="2899522" cy="2294404"/>
            <a:chOff x="6976259" y="3241393"/>
            <a:chExt cx="2190750" cy="1733550"/>
          </a:xfrm>
        </p:grpSpPr>
        <p:sp>
          <p:nvSpPr>
            <p:cNvPr id="21" name="object 21"/>
            <p:cNvSpPr/>
            <p:nvPr/>
          </p:nvSpPr>
          <p:spPr>
            <a:xfrm>
              <a:off x="6998803" y="3294179"/>
              <a:ext cx="0" cy="1658620"/>
            </a:xfrm>
            <a:custGeom>
              <a:avLst/>
              <a:gdLst/>
              <a:ahLst/>
              <a:cxnLst/>
              <a:rect l="l" t="t" r="r" b="b"/>
              <a:pathLst>
                <a:path h="1658620">
                  <a:moveTo>
                    <a:pt x="0" y="1658084"/>
                  </a:moveTo>
                  <a:lnTo>
                    <a:pt x="0" y="0"/>
                  </a:lnTo>
                </a:path>
              </a:pathLst>
            </a:custGeom>
            <a:ln w="10477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981498" y="3246631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34925" h="47625">
                  <a:moveTo>
                    <a:pt x="34611" y="47548"/>
                  </a:moveTo>
                  <a:lnTo>
                    <a:pt x="0" y="47548"/>
                  </a:lnTo>
                  <a:lnTo>
                    <a:pt x="17305" y="0"/>
                  </a:lnTo>
                  <a:lnTo>
                    <a:pt x="34611" y="4754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981498" y="3246631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34925" h="47625">
                  <a:moveTo>
                    <a:pt x="34611" y="47548"/>
                  </a:moveTo>
                  <a:lnTo>
                    <a:pt x="17305" y="0"/>
                  </a:lnTo>
                  <a:lnTo>
                    <a:pt x="0" y="47548"/>
                  </a:lnTo>
                  <a:lnTo>
                    <a:pt x="34611" y="47548"/>
                  </a:lnTo>
                  <a:close/>
                </a:path>
              </a:pathLst>
            </a:custGeom>
            <a:ln w="10477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998803" y="4952322"/>
              <a:ext cx="2115185" cy="2540"/>
            </a:xfrm>
            <a:custGeom>
              <a:avLst/>
              <a:gdLst/>
              <a:ahLst/>
              <a:cxnLst/>
              <a:rect l="l" t="t" r="r" b="b"/>
              <a:pathLst>
                <a:path w="2115184" h="2539">
                  <a:moveTo>
                    <a:pt x="0" y="1922"/>
                  </a:moveTo>
                  <a:lnTo>
                    <a:pt x="2115134" y="0"/>
                  </a:lnTo>
                </a:path>
              </a:pathLst>
            </a:custGeom>
            <a:ln w="10477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113922" y="4935016"/>
              <a:ext cx="47625" cy="34925"/>
            </a:xfrm>
            <a:custGeom>
              <a:avLst/>
              <a:gdLst/>
              <a:ahLst/>
              <a:cxnLst/>
              <a:rect l="l" t="t" r="r" b="b"/>
              <a:pathLst>
                <a:path w="47625" h="34925">
                  <a:moveTo>
                    <a:pt x="32" y="34611"/>
                  </a:moveTo>
                  <a:lnTo>
                    <a:pt x="0" y="0"/>
                  </a:lnTo>
                  <a:lnTo>
                    <a:pt x="47563" y="17261"/>
                  </a:lnTo>
                  <a:lnTo>
                    <a:pt x="32" y="3461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113922" y="4935016"/>
              <a:ext cx="47625" cy="34925"/>
            </a:xfrm>
            <a:custGeom>
              <a:avLst/>
              <a:gdLst/>
              <a:ahLst/>
              <a:cxnLst/>
              <a:rect l="l" t="t" r="r" b="b"/>
              <a:pathLst>
                <a:path w="47625" h="34925">
                  <a:moveTo>
                    <a:pt x="32" y="34611"/>
                  </a:moveTo>
                  <a:lnTo>
                    <a:pt x="47563" y="17261"/>
                  </a:lnTo>
                  <a:lnTo>
                    <a:pt x="0" y="0"/>
                  </a:lnTo>
                  <a:lnTo>
                    <a:pt x="32" y="34611"/>
                  </a:lnTo>
                  <a:close/>
                </a:path>
              </a:pathLst>
            </a:custGeom>
            <a:ln w="10477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6770" y="3499701"/>
              <a:ext cx="189007" cy="16458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9270" y="3316688"/>
              <a:ext cx="189007" cy="1645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2050" y="3834981"/>
              <a:ext cx="189007" cy="16458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2981261" y="7023522"/>
            <a:ext cx="1973356" cy="375050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16808" defTabSz="1210208">
              <a:spcBef>
                <a:spcPts val="146"/>
              </a:spcBef>
            </a:pPr>
            <a:r>
              <a:rPr sz="2316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Small</a:t>
            </a:r>
            <a:r>
              <a:rPr sz="2316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316" b="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Dataset</a:t>
            </a:r>
            <a:endParaRPr sz="231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3444" y="6313757"/>
            <a:ext cx="3750021" cy="1668968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0" y="1181652"/>
            <a:ext cx="18287999" cy="823186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16808" algn="ctr">
              <a:spcBef>
                <a:spcPts val="146"/>
              </a:spcBef>
            </a:pPr>
            <a:r>
              <a:rPr dirty="0"/>
              <a:t>Quantum</a:t>
            </a:r>
            <a:r>
              <a:rPr spc="-40" dirty="0"/>
              <a:t> </a:t>
            </a:r>
            <a:r>
              <a:rPr dirty="0"/>
              <a:t>Dose</a:t>
            </a:r>
            <a:r>
              <a:rPr spc="-26" dirty="0"/>
              <a:t> </a:t>
            </a:r>
            <a:r>
              <a:rPr spc="-13" dirty="0"/>
              <a:t>Method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45598" y="3160789"/>
            <a:ext cx="3487831" cy="2717146"/>
            <a:chOff x="345963" y="2388151"/>
            <a:chExt cx="2635250" cy="2052955"/>
          </a:xfrm>
        </p:grpSpPr>
        <p:sp>
          <p:nvSpPr>
            <p:cNvPr id="5" name="object 5"/>
            <p:cNvSpPr/>
            <p:nvPr/>
          </p:nvSpPr>
          <p:spPr>
            <a:xfrm>
              <a:off x="351202" y="2393389"/>
              <a:ext cx="2624455" cy="2042795"/>
            </a:xfrm>
            <a:custGeom>
              <a:avLst/>
              <a:gdLst/>
              <a:ahLst/>
              <a:cxnLst/>
              <a:rect l="l" t="t" r="r" b="b"/>
              <a:pathLst>
                <a:path w="2624455" h="2042795">
                  <a:moveTo>
                    <a:pt x="2283757" y="0"/>
                  </a:moveTo>
                  <a:lnTo>
                    <a:pt x="340401" y="0"/>
                  </a:lnTo>
                  <a:lnTo>
                    <a:pt x="294211" y="3107"/>
                  </a:lnTo>
                  <a:lnTo>
                    <a:pt x="249909" y="12159"/>
                  </a:lnTo>
                  <a:lnTo>
                    <a:pt x="207902" y="26750"/>
                  </a:lnTo>
                  <a:lnTo>
                    <a:pt x="168594" y="46474"/>
                  </a:lnTo>
                  <a:lnTo>
                    <a:pt x="132392" y="70927"/>
                  </a:lnTo>
                  <a:lnTo>
                    <a:pt x="99701" y="99701"/>
                  </a:lnTo>
                  <a:lnTo>
                    <a:pt x="70926" y="132392"/>
                  </a:lnTo>
                  <a:lnTo>
                    <a:pt x="46474" y="168594"/>
                  </a:lnTo>
                  <a:lnTo>
                    <a:pt x="26750" y="207902"/>
                  </a:lnTo>
                  <a:lnTo>
                    <a:pt x="12159" y="249909"/>
                  </a:lnTo>
                  <a:lnTo>
                    <a:pt x="3107" y="294211"/>
                  </a:lnTo>
                  <a:lnTo>
                    <a:pt x="0" y="340401"/>
                  </a:lnTo>
                  <a:lnTo>
                    <a:pt x="0" y="1701968"/>
                  </a:lnTo>
                  <a:lnTo>
                    <a:pt x="3107" y="1748159"/>
                  </a:lnTo>
                  <a:lnTo>
                    <a:pt x="12159" y="1792460"/>
                  </a:lnTo>
                  <a:lnTo>
                    <a:pt x="26750" y="1834468"/>
                  </a:lnTo>
                  <a:lnTo>
                    <a:pt x="46474" y="1873775"/>
                  </a:lnTo>
                  <a:lnTo>
                    <a:pt x="70926" y="1909977"/>
                  </a:lnTo>
                  <a:lnTo>
                    <a:pt x="99701" y="1942668"/>
                  </a:lnTo>
                  <a:lnTo>
                    <a:pt x="132392" y="1971442"/>
                  </a:lnTo>
                  <a:lnTo>
                    <a:pt x="168594" y="1995894"/>
                  </a:lnTo>
                  <a:lnTo>
                    <a:pt x="207902" y="2015619"/>
                  </a:lnTo>
                  <a:lnTo>
                    <a:pt x="249909" y="2030210"/>
                  </a:lnTo>
                  <a:lnTo>
                    <a:pt x="294211" y="2039262"/>
                  </a:lnTo>
                  <a:lnTo>
                    <a:pt x="340401" y="2042369"/>
                  </a:lnTo>
                  <a:lnTo>
                    <a:pt x="2283757" y="2042369"/>
                  </a:lnTo>
                  <a:lnTo>
                    <a:pt x="2329948" y="2039262"/>
                  </a:lnTo>
                  <a:lnTo>
                    <a:pt x="2374250" y="2030210"/>
                  </a:lnTo>
                  <a:lnTo>
                    <a:pt x="2416257" y="2015619"/>
                  </a:lnTo>
                  <a:lnTo>
                    <a:pt x="2455565" y="1995894"/>
                  </a:lnTo>
                  <a:lnTo>
                    <a:pt x="2491767" y="1971442"/>
                  </a:lnTo>
                  <a:lnTo>
                    <a:pt x="2524458" y="1942668"/>
                  </a:lnTo>
                  <a:lnTo>
                    <a:pt x="2553233" y="1909977"/>
                  </a:lnTo>
                  <a:lnTo>
                    <a:pt x="2577685" y="1873775"/>
                  </a:lnTo>
                  <a:lnTo>
                    <a:pt x="2597409" y="1834468"/>
                  </a:lnTo>
                  <a:lnTo>
                    <a:pt x="2612000" y="1792460"/>
                  </a:lnTo>
                  <a:lnTo>
                    <a:pt x="2621052" y="1748159"/>
                  </a:lnTo>
                  <a:lnTo>
                    <a:pt x="2624159" y="1701968"/>
                  </a:lnTo>
                  <a:lnTo>
                    <a:pt x="2624159" y="340401"/>
                  </a:lnTo>
                  <a:lnTo>
                    <a:pt x="2619919" y="286829"/>
                  </a:lnTo>
                  <a:lnTo>
                    <a:pt x="2607450" y="235059"/>
                  </a:lnTo>
                  <a:lnTo>
                    <a:pt x="2587131" y="186005"/>
                  </a:lnTo>
                  <a:lnTo>
                    <a:pt x="2559341" y="140581"/>
                  </a:lnTo>
                  <a:lnTo>
                    <a:pt x="2524458" y="99701"/>
                  </a:lnTo>
                  <a:lnTo>
                    <a:pt x="2483578" y="64818"/>
                  </a:lnTo>
                  <a:lnTo>
                    <a:pt x="2438154" y="37028"/>
                  </a:lnTo>
                  <a:lnTo>
                    <a:pt x="2389100" y="16709"/>
                  </a:lnTo>
                  <a:lnTo>
                    <a:pt x="2337330" y="4240"/>
                  </a:lnTo>
                  <a:lnTo>
                    <a:pt x="2283757" y="0"/>
                  </a:lnTo>
                  <a:close/>
                </a:path>
              </a:pathLst>
            </a:custGeom>
            <a:solidFill>
              <a:srgbClr val="FCE5CD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51202" y="2393389"/>
              <a:ext cx="2624455" cy="2042795"/>
            </a:xfrm>
            <a:custGeom>
              <a:avLst/>
              <a:gdLst/>
              <a:ahLst/>
              <a:cxnLst/>
              <a:rect l="l" t="t" r="r" b="b"/>
              <a:pathLst>
                <a:path w="2624455" h="2042795">
                  <a:moveTo>
                    <a:pt x="0" y="340401"/>
                  </a:moveTo>
                  <a:lnTo>
                    <a:pt x="3107" y="294211"/>
                  </a:lnTo>
                  <a:lnTo>
                    <a:pt x="12159" y="249909"/>
                  </a:lnTo>
                  <a:lnTo>
                    <a:pt x="26750" y="207902"/>
                  </a:lnTo>
                  <a:lnTo>
                    <a:pt x="46474" y="168594"/>
                  </a:lnTo>
                  <a:lnTo>
                    <a:pt x="70926" y="132392"/>
                  </a:lnTo>
                  <a:lnTo>
                    <a:pt x="99701" y="99701"/>
                  </a:lnTo>
                  <a:lnTo>
                    <a:pt x="132392" y="70926"/>
                  </a:lnTo>
                  <a:lnTo>
                    <a:pt x="168594" y="46474"/>
                  </a:lnTo>
                  <a:lnTo>
                    <a:pt x="207902" y="26750"/>
                  </a:lnTo>
                  <a:lnTo>
                    <a:pt x="249909" y="12159"/>
                  </a:lnTo>
                  <a:lnTo>
                    <a:pt x="294211" y="3107"/>
                  </a:lnTo>
                  <a:lnTo>
                    <a:pt x="340401" y="0"/>
                  </a:lnTo>
                  <a:lnTo>
                    <a:pt x="2283757" y="0"/>
                  </a:lnTo>
                  <a:lnTo>
                    <a:pt x="2337329" y="4240"/>
                  </a:lnTo>
                  <a:lnTo>
                    <a:pt x="2389099" y="16709"/>
                  </a:lnTo>
                  <a:lnTo>
                    <a:pt x="2438154" y="37028"/>
                  </a:lnTo>
                  <a:lnTo>
                    <a:pt x="2483578" y="64818"/>
                  </a:lnTo>
                  <a:lnTo>
                    <a:pt x="2524458" y="99701"/>
                  </a:lnTo>
                  <a:lnTo>
                    <a:pt x="2559341" y="140580"/>
                  </a:lnTo>
                  <a:lnTo>
                    <a:pt x="2587131" y="186005"/>
                  </a:lnTo>
                  <a:lnTo>
                    <a:pt x="2607450" y="235059"/>
                  </a:lnTo>
                  <a:lnTo>
                    <a:pt x="2619919" y="286829"/>
                  </a:lnTo>
                  <a:lnTo>
                    <a:pt x="2624159" y="340401"/>
                  </a:lnTo>
                  <a:lnTo>
                    <a:pt x="2624159" y="1701969"/>
                  </a:lnTo>
                  <a:lnTo>
                    <a:pt x="2621052" y="1748159"/>
                  </a:lnTo>
                  <a:lnTo>
                    <a:pt x="2612000" y="1792461"/>
                  </a:lnTo>
                  <a:lnTo>
                    <a:pt x="2597409" y="1834468"/>
                  </a:lnTo>
                  <a:lnTo>
                    <a:pt x="2577685" y="1873776"/>
                  </a:lnTo>
                  <a:lnTo>
                    <a:pt x="2553232" y="1909977"/>
                  </a:lnTo>
                  <a:lnTo>
                    <a:pt x="2524458" y="1942668"/>
                  </a:lnTo>
                  <a:lnTo>
                    <a:pt x="2491767" y="1971443"/>
                  </a:lnTo>
                  <a:lnTo>
                    <a:pt x="2455565" y="1995895"/>
                  </a:lnTo>
                  <a:lnTo>
                    <a:pt x="2416257" y="2015619"/>
                  </a:lnTo>
                  <a:lnTo>
                    <a:pt x="2374250" y="2030210"/>
                  </a:lnTo>
                  <a:lnTo>
                    <a:pt x="2329948" y="2039262"/>
                  </a:lnTo>
                  <a:lnTo>
                    <a:pt x="2283757" y="2042369"/>
                  </a:lnTo>
                  <a:lnTo>
                    <a:pt x="340401" y="2042369"/>
                  </a:lnTo>
                  <a:lnTo>
                    <a:pt x="294211" y="2039262"/>
                  </a:lnTo>
                  <a:lnTo>
                    <a:pt x="249909" y="2030210"/>
                  </a:lnTo>
                  <a:lnTo>
                    <a:pt x="207902" y="2015619"/>
                  </a:lnTo>
                  <a:lnTo>
                    <a:pt x="168594" y="1995895"/>
                  </a:lnTo>
                  <a:lnTo>
                    <a:pt x="132392" y="1971443"/>
                  </a:lnTo>
                  <a:lnTo>
                    <a:pt x="99701" y="1942668"/>
                  </a:lnTo>
                  <a:lnTo>
                    <a:pt x="70926" y="1909977"/>
                  </a:lnTo>
                  <a:lnTo>
                    <a:pt x="46474" y="1873776"/>
                  </a:lnTo>
                  <a:lnTo>
                    <a:pt x="26750" y="1834468"/>
                  </a:lnTo>
                  <a:lnTo>
                    <a:pt x="12159" y="1792461"/>
                  </a:lnTo>
                  <a:lnTo>
                    <a:pt x="3107" y="1748159"/>
                  </a:lnTo>
                  <a:lnTo>
                    <a:pt x="0" y="1701969"/>
                  </a:lnTo>
                  <a:lnTo>
                    <a:pt x="0" y="340401"/>
                  </a:lnTo>
                  <a:close/>
                </a:path>
              </a:pathLst>
            </a:custGeom>
            <a:ln w="10477">
              <a:solidFill>
                <a:srgbClr val="FCE5CD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68086" y="3881966"/>
            <a:ext cx="2843213" cy="1259206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algn="ctr" defTabSz="1210208">
              <a:lnSpc>
                <a:spcPts val="2429"/>
              </a:lnSpc>
              <a:spcBef>
                <a:spcPts val="119"/>
              </a:spcBef>
            </a:pPr>
            <a:r>
              <a:rPr sz="2051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Stage</a:t>
            </a:r>
            <a:r>
              <a:rPr sz="2051" b="1" kern="0" spc="-7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b="1" kern="0" spc="-66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sz="2051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6808" marR="6723" algn="ctr" defTabSz="1210208">
              <a:lnSpc>
                <a:spcPts val="2409"/>
              </a:lnSpc>
              <a:spcBef>
                <a:spcPts val="93"/>
              </a:spcBef>
            </a:pPr>
            <a:r>
              <a:rPr sz="205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Transformer</a:t>
            </a:r>
            <a:r>
              <a:rPr sz="2051" kern="0" spc="-7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dirty="0">
                <a:solidFill>
                  <a:sysClr val="windowText" lastClr="000000"/>
                </a:solidFill>
                <a:latin typeface="Arial"/>
                <a:cs typeface="Arial"/>
              </a:rPr>
              <a:t>Encoder</a:t>
            </a:r>
            <a:r>
              <a:rPr sz="2051" kern="0" spc="-7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spc="-33" dirty="0">
                <a:solidFill>
                  <a:sysClr val="windowText" lastClr="000000"/>
                </a:solidFill>
                <a:latin typeface="Arial"/>
                <a:cs typeface="Arial"/>
              </a:rPr>
              <a:t>for </a:t>
            </a:r>
            <a:r>
              <a:rPr sz="2051" kern="0" dirty="0">
                <a:solidFill>
                  <a:sysClr val="windowText" lastClr="000000"/>
                </a:solidFill>
                <a:latin typeface="Arial"/>
                <a:cs typeface="Arial"/>
              </a:rPr>
              <a:t>PK/PD</a:t>
            </a:r>
            <a:r>
              <a:rPr sz="2051" kern="0" spc="-10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Model Identification</a:t>
            </a:r>
            <a:endParaRPr sz="205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43998" y="3160789"/>
            <a:ext cx="3487831" cy="2717146"/>
            <a:chOff x="3442532" y="2388151"/>
            <a:chExt cx="2635250" cy="2052955"/>
          </a:xfrm>
        </p:grpSpPr>
        <p:sp>
          <p:nvSpPr>
            <p:cNvPr id="9" name="object 9"/>
            <p:cNvSpPr/>
            <p:nvPr/>
          </p:nvSpPr>
          <p:spPr>
            <a:xfrm>
              <a:off x="3447771" y="2393389"/>
              <a:ext cx="2624455" cy="2042795"/>
            </a:xfrm>
            <a:custGeom>
              <a:avLst/>
              <a:gdLst/>
              <a:ahLst/>
              <a:cxnLst/>
              <a:rect l="l" t="t" r="r" b="b"/>
              <a:pathLst>
                <a:path w="2624454" h="2042795">
                  <a:moveTo>
                    <a:pt x="2283757" y="0"/>
                  </a:moveTo>
                  <a:lnTo>
                    <a:pt x="340401" y="0"/>
                  </a:lnTo>
                  <a:lnTo>
                    <a:pt x="294211" y="3107"/>
                  </a:lnTo>
                  <a:lnTo>
                    <a:pt x="249909" y="12159"/>
                  </a:lnTo>
                  <a:lnTo>
                    <a:pt x="207901" y="26750"/>
                  </a:lnTo>
                  <a:lnTo>
                    <a:pt x="168594" y="46474"/>
                  </a:lnTo>
                  <a:lnTo>
                    <a:pt x="132392" y="70927"/>
                  </a:lnTo>
                  <a:lnTo>
                    <a:pt x="99701" y="99701"/>
                  </a:lnTo>
                  <a:lnTo>
                    <a:pt x="70926" y="132392"/>
                  </a:lnTo>
                  <a:lnTo>
                    <a:pt x="46474" y="168594"/>
                  </a:lnTo>
                  <a:lnTo>
                    <a:pt x="26750" y="207902"/>
                  </a:lnTo>
                  <a:lnTo>
                    <a:pt x="12159" y="249909"/>
                  </a:lnTo>
                  <a:lnTo>
                    <a:pt x="3107" y="294211"/>
                  </a:lnTo>
                  <a:lnTo>
                    <a:pt x="0" y="340401"/>
                  </a:lnTo>
                  <a:lnTo>
                    <a:pt x="0" y="1701968"/>
                  </a:lnTo>
                  <a:lnTo>
                    <a:pt x="3107" y="1748159"/>
                  </a:lnTo>
                  <a:lnTo>
                    <a:pt x="12159" y="1792460"/>
                  </a:lnTo>
                  <a:lnTo>
                    <a:pt x="26750" y="1834468"/>
                  </a:lnTo>
                  <a:lnTo>
                    <a:pt x="46474" y="1873775"/>
                  </a:lnTo>
                  <a:lnTo>
                    <a:pt x="70926" y="1909977"/>
                  </a:lnTo>
                  <a:lnTo>
                    <a:pt x="99701" y="1942668"/>
                  </a:lnTo>
                  <a:lnTo>
                    <a:pt x="132392" y="1971442"/>
                  </a:lnTo>
                  <a:lnTo>
                    <a:pt x="168594" y="1995894"/>
                  </a:lnTo>
                  <a:lnTo>
                    <a:pt x="207901" y="2015619"/>
                  </a:lnTo>
                  <a:lnTo>
                    <a:pt x="249909" y="2030210"/>
                  </a:lnTo>
                  <a:lnTo>
                    <a:pt x="294211" y="2039262"/>
                  </a:lnTo>
                  <a:lnTo>
                    <a:pt x="340401" y="2042369"/>
                  </a:lnTo>
                  <a:lnTo>
                    <a:pt x="2283757" y="2042369"/>
                  </a:lnTo>
                  <a:lnTo>
                    <a:pt x="2329947" y="2039262"/>
                  </a:lnTo>
                  <a:lnTo>
                    <a:pt x="2374249" y="2030210"/>
                  </a:lnTo>
                  <a:lnTo>
                    <a:pt x="2416257" y="2015619"/>
                  </a:lnTo>
                  <a:lnTo>
                    <a:pt x="2455564" y="1995894"/>
                  </a:lnTo>
                  <a:lnTo>
                    <a:pt x="2491766" y="1971442"/>
                  </a:lnTo>
                  <a:lnTo>
                    <a:pt x="2524457" y="1942668"/>
                  </a:lnTo>
                  <a:lnTo>
                    <a:pt x="2553232" y="1909977"/>
                  </a:lnTo>
                  <a:lnTo>
                    <a:pt x="2577684" y="1873775"/>
                  </a:lnTo>
                  <a:lnTo>
                    <a:pt x="2597408" y="1834468"/>
                  </a:lnTo>
                  <a:lnTo>
                    <a:pt x="2611999" y="1792460"/>
                  </a:lnTo>
                  <a:lnTo>
                    <a:pt x="2621051" y="1748159"/>
                  </a:lnTo>
                  <a:lnTo>
                    <a:pt x="2624159" y="1701968"/>
                  </a:lnTo>
                  <a:lnTo>
                    <a:pt x="2624159" y="340401"/>
                  </a:lnTo>
                  <a:lnTo>
                    <a:pt x="2619918" y="286829"/>
                  </a:lnTo>
                  <a:lnTo>
                    <a:pt x="2607449" y="235059"/>
                  </a:lnTo>
                  <a:lnTo>
                    <a:pt x="2587130" y="186005"/>
                  </a:lnTo>
                  <a:lnTo>
                    <a:pt x="2559340" y="140581"/>
                  </a:lnTo>
                  <a:lnTo>
                    <a:pt x="2524458" y="99701"/>
                  </a:lnTo>
                  <a:lnTo>
                    <a:pt x="2483578" y="64818"/>
                  </a:lnTo>
                  <a:lnTo>
                    <a:pt x="2438153" y="37028"/>
                  </a:lnTo>
                  <a:lnTo>
                    <a:pt x="2389099" y="16709"/>
                  </a:lnTo>
                  <a:lnTo>
                    <a:pt x="2337329" y="4240"/>
                  </a:lnTo>
                  <a:lnTo>
                    <a:pt x="2283757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47770" y="2393389"/>
              <a:ext cx="2624455" cy="2042795"/>
            </a:xfrm>
            <a:custGeom>
              <a:avLst/>
              <a:gdLst/>
              <a:ahLst/>
              <a:cxnLst/>
              <a:rect l="l" t="t" r="r" b="b"/>
              <a:pathLst>
                <a:path w="2624454" h="2042795">
                  <a:moveTo>
                    <a:pt x="0" y="340401"/>
                  </a:moveTo>
                  <a:lnTo>
                    <a:pt x="3107" y="294211"/>
                  </a:lnTo>
                  <a:lnTo>
                    <a:pt x="12159" y="249909"/>
                  </a:lnTo>
                  <a:lnTo>
                    <a:pt x="26750" y="207902"/>
                  </a:lnTo>
                  <a:lnTo>
                    <a:pt x="46474" y="168594"/>
                  </a:lnTo>
                  <a:lnTo>
                    <a:pt x="70926" y="132392"/>
                  </a:lnTo>
                  <a:lnTo>
                    <a:pt x="99701" y="99701"/>
                  </a:lnTo>
                  <a:lnTo>
                    <a:pt x="132392" y="70926"/>
                  </a:lnTo>
                  <a:lnTo>
                    <a:pt x="168594" y="46474"/>
                  </a:lnTo>
                  <a:lnTo>
                    <a:pt x="207902" y="26750"/>
                  </a:lnTo>
                  <a:lnTo>
                    <a:pt x="249910" y="12159"/>
                  </a:lnTo>
                  <a:lnTo>
                    <a:pt x="294212" y="3107"/>
                  </a:lnTo>
                  <a:lnTo>
                    <a:pt x="340403" y="0"/>
                  </a:lnTo>
                  <a:lnTo>
                    <a:pt x="2283756" y="0"/>
                  </a:lnTo>
                  <a:lnTo>
                    <a:pt x="2337329" y="4240"/>
                  </a:lnTo>
                  <a:lnTo>
                    <a:pt x="2389100" y="16709"/>
                  </a:lnTo>
                  <a:lnTo>
                    <a:pt x="2438154" y="37028"/>
                  </a:lnTo>
                  <a:lnTo>
                    <a:pt x="2483578" y="64818"/>
                  </a:lnTo>
                  <a:lnTo>
                    <a:pt x="2524458" y="99701"/>
                  </a:lnTo>
                  <a:lnTo>
                    <a:pt x="2559341" y="140580"/>
                  </a:lnTo>
                  <a:lnTo>
                    <a:pt x="2587131" y="186005"/>
                  </a:lnTo>
                  <a:lnTo>
                    <a:pt x="2607450" y="235059"/>
                  </a:lnTo>
                  <a:lnTo>
                    <a:pt x="2619919" y="286829"/>
                  </a:lnTo>
                  <a:lnTo>
                    <a:pt x="2624159" y="340401"/>
                  </a:lnTo>
                  <a:lnTo>
                    <a:pt x="2624159" y="1701969"/>
                  </a:lnTo>
                  <a:lnTo>
                    <a:pt x="2621052" y="1748159"/>
                  </a:lnTo>
                  <a:lnTo>
                    <a:pt x="2612000" y="1792461"/>
                  </a:lnTo>
                  <a:lnTo>
                    <a:pt x="2597409" y="1834468"/>
                  </a:lnTo>
                  <a:lnTo>
                    <a:pt x="2577685" y="1873776"/>
                  </a:lnTo>
                  <a:lnTo>
                    <a:pt x="2553232" y="1909977"/>
                  </a:lnTo>
                  <a:lnTo>
                    <a:pt x="2524458" y="1942668"/>
                  </a:lnTo>
                  <a:lnTo>
                    <a:pt x="2491767" y="1971443"/>
                  </a:lnTo>
                  <a:lnTo>
                    <a:pt x="2455565" y="1995895"/>
                  </a:lnTo>
                  <a:lnTo>
                    <a:pt x="2416257" y="2015619"/>
                  </a:lnTo>
                  <a:lnTo>
                    <a:pt x="2374249" y="2030210"/>
                  </a:lnTo>
                  <a:lnTo>
                    <a:pt x="2329947" y="2039262"/>
                  </a:lnTo>
                  <a:lnTo>
                    <a:pt x="2283756" y="2042369"/>
                  </a:lnTo>
                  <a:lnTo>
                    <a:pt x="340403" y="2042369"/>
                  </a:lnTo>
                  <a:lnTo>
                    <a:pt x="294212" y="2039262"/>
                  </a:lnTo>
                  <a:lnTo>
                    <a:pt x="249910" y="2030210"/>
                  </a:lnTo>
                  <a:lnTo>
                    <a:pt x="207902" y="2015619"/>
                  </a:lnTo>
                  <a:lnTo>
                    <a:pt x="168594" y="1995895"/>
                  </a:lnTo>
                  <a:lnTo>
                    <a:pt x="132392" y="1971443"/>
                  </a:lnTo>
                  <a:lnTo>
                    <a:pt x="99701" y="1942668"/>
                  </a:lnTo>
                  <a:lnTo>
                    <a:pt x="70926" y="1909977"/>
                  </a:lnTo>
                  <a:lnTo>
                    <a:pt x="46474" y="1873776"/>
                  </a:lnTo>
                  <a:lnTo>
                    <a:pt x="26750" y="1834468"/>
                  </a:lnTo>
                  <a:lnTo>
                    <a:pt x="12159" y="1792461"/>
                  </a:lnTo>
                  <a:lnTo>
                    <a:pt x="3107" y="1748159"/>
                  </a:lnTo>
                  <a:lnTo>
                    <a:pt x="0" y="1701969"/>
                  </a:lnTo>
                  <a:lnTo>
                    <a:pt x="0" y="340401"/>
                  </a:lnTo>
                  <a:close/>
                </a:path>
              </a:pathLst>
            </a:custGeom>
            <a:ln w="10477">
              <a:solidFill>
                <a:srgbClr val="D9EAD3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347156" y="4034506"/>
            <a:ext cx="2881873" cy="95142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algn="ctr" defTabSz="1210208">
              <a:lnSpc>
                <a:spcPts val="2429"/>
              </a:lnSpc>
              <a:spcBef>
                <a:spcPts val="119"/>
              </a:spcBef>
            </a:pPr>
            <a:r>
              <a:rPr sz="2051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Stage</a:t>
            </a:r>
            <a:r>
              <a:rPr sz="2051" b="1" kern="0" spc="-7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b="1" kern="0" spc="-66" dirty="0">
                <a:solidFill>
                  <a:sysClr val="windowText" lastClr="000000"/>
                </a:solidFill>
                <a:latin typeface="Arial"/>
                <a:cs typeface="Arial"/>
              </a:rPr>
              <a:t>2</a:t>
            </a:r>
            <a:endParaRPr sz="2051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5968" marR="6723" indent="-840" algn="ctr" defTabSz="1210208">
              <a:lnSpc>
                <a:spcPts val="2396"/>
              </a:lnSpc>
              <a:spcBef>
                <a:spcPts val="106"/>
              </a:spcBef>
            </a:pPr>
            <a:r>
              <a:rPr sz="2051" kern="0" dirty="0">
                <a:solidFill>
                  <a:sysClr val="windowText" lastClr="000000"/>
                </a:solidFill>
                <a:latin typeface="Arial"/>
                <a:cs typeface="Arial"/>
              </a:rPr>
              <a:t>Quantum</a:t>
            </a:r>
            <a:r>
              <a:rPr sz="2051" kern="0" spc="-10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Inspired Hamiltonian</a:t>
            </a:r>
            <a:r>
              <a:rPr sz="2051" kern="0" spc="-5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dirty="0">
                <a:solidFill>
                  <a:sysClr val="windowText" lastClr="000000"/>
                </a:solidFill>
                <a:latin typeface="Arial"/>
                <a:cs typeface="Arial"/>
              </a:rPr>
              <a:t>Monte</a:t>
            </a:r>
            <a:r>
              <a:rPr sz="2051" kern="0" spc="-3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Carlo</a:t>
            </a:r>
            <a:endParaRPr sz="205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142397" y="3211180"/>
            <a:ext cx="3487831" cy="2717146"/>
            <a:chOff x="6539100" y="2426224"/>
            <a:chExt cx="2635250" cy="2052955"/>
          </a:xfrm>
        </p:grpSpPr>
        <p:sp>
          <p:nvSpPr>
            <p:cNvPr id="13" name="object 13"/>
            <p:cNvSpPr/>
            <p:nvPr/>
          </p:nvSpPr>
          <p:spPr>
            <a:xfrm>
              <a:off x="6544340" y="2431463"/>
              <a:ext cx="2624455" cy="2042795"/>
            </a:xfrm>
            <a:custGeom>
              <a:avLst/>
              <a:gdLst/>
              <a:ahLst/>
              <a:cxnLst/>
              <a:rect l="l" t="t" r="r" b="b"/>
              <a:pathLst>
                <a:path w="2624454" h="2042795">
                  <a:moveTo>
                    <a:pt x="2283758" y="0"/>
                  </a:moveTo>
                  <a:lnTo>
                    <a:pt x="340401" y="0"/>
                  </a:lnTo>
                  <a:lnTo>
                    <a:pt x="294211" y="3107"/>
                  </a:lnTo>
                  <a:lnTo>
                    <a:pt x="249909" y="12159"/>
                  </a:lnTo>
                  <a:lnTo>
                    <a:pt x="207901" y="26750"/>
                  </a:lnTo>
                  <a:lnTo>
                    <a:pt x="168594" y="46474"/>
                  </a:lnTo>
                  <a:lnTo>
                    <a:pt x="132392" y="70927"/>
                  </a:lnTo>
                  <a:lnTo>
                    <a:pt x="99701" y="99701"/>
                  </a:lnTo>
                  <a:lnTo>
                    <a:pt x="70926" y="132392"/>
                  </a:lnTo>
                  <a:lnTo>
                    <a:pt x="46474" y="168594"/>
                  </a:lnTo>
                  <a:lnTo>
                    <a:pt x="26750" y="207902"/>
                  </a:lnTo>
                  <a:lnTo>
                    <a:pt x="12159" y="249909"/>
                  </a:lnTo>
                  <a:lnTo>
                    <a:pt x="3107" y="294211"/>
                  </a:lnTo>
                  <a:lnTo>
                    <a:pt x="0" y="340401"/>
                  </a:lnTo>
                  <a:lnTo>
                    <a:pt x="0" y="1701968"/>
                  </a:lnTo>
                  <a:lnTo>
                    <a:pt x="3107" y="1748159"/>
                  </a:lnTo>
                  <a:lnTo>
                    <a:pt x="12159" y="1792460"/>
                  </a:lnTo>
                  <a:lnTo>
                    <a:pt x="26750" y="1834468"/>
                  </a:lnTo>
                  <a:lnTo>
                    <a:pt x="46474" y="1873775"/>
                  </a:lnTo>
                  <a:lnTo>
                    <a:pt x="70926" y="1909978"/>
                  </a:lnTo>
                  <a:lnTo>
                    <a:pt x="99701" y="1942669"/>
                  </a:lnTo>
                  <a:lnTo>
                    <a:pt x="132392" y="1971443"/>
                  </a:lnTo>
                  <a:lnTo>
                    <a:pt x="168594" y="1995895"/>
                  </a:lnTo>
                  <a:lnTo>
                    <a:pt x="207901" y="2015620"/>
                  </a:lnTo>
                  <a:lnTo>
                    <a:pt x="249909" y="2030211"/>
                  </a:lnTo>
                  <a:lnTo>
                    <a:pt x="294211" y="2039263"/>
                  </a:lnTo>
                  <a:lnTo>
                    <a:pt x="340401" y="2042370"/>
                  </a:lnTo>
                  <a:lnTo>
                    <a:pt x="2283758" y="2042370"/>
                  </a:lnTo>
                  <a:lnTo>
                    <a:pt x="2329948" y="2039263"/>
                  </a:lnTo>
                  <a:lnTo>
                    <a:pt x="2374250" y="2030211"/>
                  </a:lnTo>
                  <a:lnTo>
                    <a:pt x="2416257" y="2015620"/>
                  </a:lnTo>
                  <a:lnTo>
                    <a:pt x="2455565" y="1995895"/>
                  </a:lnTo>
                  <a:lnTo>
                    <a:pt x="2491767" y="1971443"/>
                  </a:lnTo>
                  <a:lnTo>
                    <a:pt x="2524458" y="1942669"/>
                  </a:lnTo>
                  <a:lnTo>
                    <a:pt x="2553233" y="1909978"/>
                  </a:lnTo>
                  <a:lnTo>
                    <a:pt x="2577685" y="1873775"/>
                  </a:lnTo>
                  <a:lnTo>
                    <a:pt x="2597409" y="1834468"/>
                  </a:lnTo>
                  <a:lnTo>
                    <a:pt x="2612000" y="1792460"/>
                  </a:lnTo>
                  <a:lnTo>
                    <a:pt x="2621052" y="1748159"/>
                  </a:lnTo>
                  <a:lnTo>
                    <a:pt x="2624160" y="1701968"/>
                  </a:lnTo>
                  <a:lnTo>
                    <a:pt x="2624160" y="340401"/>
                  </a:lnTo>
                  <a:lnTo>
                    <a:pt x="2619919" y="286830"/>
                  </a:lnTo>
                  <a:lnTo>
                    <a:pt x="2607450" y="235059"/>
                  </a:lnTo>
                  <a:lnTo>
                    <a:pt x="2587131" y="186005"/>
                  </a:lnTo>
                  <a:lnTo>
                    <a:pt x="2559341" y="140581"/>
                  </a:lnTo>
                  <a:lnTo>
                    <a:pt x="2524459" y="99701"/>
                  </a:lnTo>
                  <a:lnTo>
                    <a:pt x="2483579" y="64819"/>
                  </a:lnTo>
                  <a:lnTo>
                    <a:pt x="2438154" y="37029"/>
                  </a:lnTo>
                  <a:lnTo>
                    <a:pt x="2389100" y="16709"/>
                  </a:lnTo>
                  <a:lnTo>
                    <a:pt x="2337330" y="4240"/>
                  </a:lnTo>
                  <a:lnTo>
                    <a:pt x="2283758" y="0"/>
                  </a:lnTo>
                  <a:close/>
                </a:path>
              </a:pathLst>
            </a:custGeom>
            <a:solidFill>
              <a:srgbClr val="CFE2F3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544339" y="2431463"/>
              <a:ext cx="2624455" cy="2042795"/>
            </a:xfrm>
            <a:custGeom>
              <a:avLst/>
              <a:gdLst/>
              <a:ahLst/>
              <a:cxnLst/>
              <a:rect l="l" t="t" r="r" b="b"/>
              <a:pathLst>
                <a:path w="2624454" h="2042795">
                  <a:moveTo>
                    <a:pt x="0" y="340401"/>
                  </a:moveTo>
                  <a:lnTo>
                    <a:pt x="3107" y="294211"/>
                  </a:lnTo>
                  <a:lnTo>
                    <a:pt x="12159" y="249909"/>
                  </a:lnTo>
                  <a:lnTo>
                    <a:pt x="26750" y="207902"/>
                  </a:lnTo>
                  <a:lnTo>
                    <a:pt x="46474" y="168594"/>
                  </a:lnTo>
                  <a:lnTo>
                    <a:pt x="70926" y="132392"/>
                  </a:lnTo>
                  <a:lnTo>
                    <a:pt x="99700" y="99701"/>
                  </a:lnTo>
                  <a:lnTo>
                    <a:pt x="132391" y="70926"/>
                  </a:lnTo>
                  <a:lnTo>
                    <a:pt x="168593" y="46474"/>
                  </a:lnTo>
                  <a:lnTo>
                    <a:pt x="207901" y="26750"/>
                  </a:lnTo>
                  <a:lnTo>
                    <a:pt x="249908" y="12159"/>
                  </a:lnTo>
                  <a:lnTo>
                    <a:pt x="294210" y="3107"/>
                  </a:lnTo>
                  <a:lnTo>
                    <a:pt x="340400" y="0"/>
                  </a:lnTo>
                  <a:lnTo>
                    <a:pt x="2283759" y="0"/>
                  </a:lnTo>
                  <a:lnTo>
                    <a:pt x="2337330" y="4240"/>
                  </a:lnTo>
                  <a:lnTo>
                    <a:pt x="2389100" y="16709"/>
                  </a:lnTo>
                  <a:lnTo>
                    <a:pt x="2438154" y="37028"/>
                  </a:lnTo>
                  <a:lnTo>
                    <a:pt x="2483578" y="64818"/>
                  </a:lnTo>
                  <a:lnTo>
                    <a:pt x="2524458" y="99701"/>
                  </a:lnTo>
                  <a:lnTo>
                    <a:pt x="2559341" y="140580"/>
                  </a:lnTo>
                  <a:lnTo>
                    <a:pt x="2587131" y="186005"/>
                  </a:lnTo>
                  <a:lnTo>
                    <a:pt x="2607450" y="235059"/>
                  </a:lnTo>
                  <a:lnTo>
                    <a:pt x="2619919" y="286829"/>
                  </a:lnTo>
                  <a:lnTo>
                    <a:pt x="2624159" y="340401"/>
                  </a:lnTo>
                  <a:lnTo>
                    <a:pt x="2624159" y="1701966"/>
                  </a:lnTo>
                  <a:lnTo>
                    <a:pt x="2621052" y="1748157"/>
                  </a:lnTo>
                  <a:lnTo>
                    <a:pt x="2612000" y="1792459"/>
                  </a:lnTo>
                  <a:lnTo>
                    <a:pt x="2597409" y="1834467"/>
                  </a:lnTo>
                  <a:lnTo>
                    <a:pt x="2577685" y="1873775"/>
                  </a:lnTo>
                  <a:lnTo>
                    <a:pt x="2553233" y="1909977"/>
                  </a:lnTo>
                  <a:lnTo>
                    <a:pt x="2524458" y="1942668"/>
                  </a:lnTo>
                  <a:lnTo>
                    <a:pt x="2491767" y="1971442"/>
                  </a:lnTo>
                  <a:lnTo>
                    <a:pt x="2455565" y="1995895"/>
                  </a:lnTo>
                  <a:lnTo>
                    <a:pt x="2416258" y="2015619"/>
                  </a:lnTo>
                  <a:lnTo>
                    <a:pt x="2374251" y="2030210"/>
                  </a:lnTo>
                  <a:lnTo>
                    <a:pt x="2329949" y="2039262"/>
                  </a:lnTo>
                  <a:lnTo>
                    <a:pt x="2283759" y="2042369"/>
                  </a:lnTo>
                  <a:lnTo>
                    <a:pt x="340400" y="2042369"/>
                  </a:lnTo>
                  <a:lnTo>
                    <a:pt x="294210" y="2039262"/>
                  </a:lnTo>
                  <a:lnTo>
                    <a:pt x="249908" y="2030210"/>
                  </a:lnTo>
                  <a:lnTo>
                    <a:pt x="207901" y="2015619"/>
                  </a:lnTo>
                  <a:lnTo>
                    <a:pt x="168593" y="1995895"/>
                  </a:lnTo>
                  <a:lnTo>
                    <a:pt x="132391" y="1971442"/>
                  </a:lnTo>
                  <a:lnTo>
                    <a:pt x="99700" y="1942668"/>
                  </a:lnTo>
                  <a:lnTo>
                    <a:pt x="70926" y="1909977"/>
                  </a:lnTo>
                  <a:lnTo>
                    <a:pt x="46474" y="1873775"/>
                  </a:lnTo>
                  <a:lnTo>
                    <a:pt x="26750" y="1834467"/>
                  </a:lnTo>
                  <a:lnTo>
                    <a:pt x="12159" y="1792459"/>
                  </a:lnTo>
                  <a:lnTo>
                    <a:pt x="3107" y="1748157"/>
                  </a:lnTo>
                  <a:lnTo>
                    <a:pt x="0" y="1701966"/>
                  </a:lnTo>
                  <a:lnTo>
                    <a:pt x="0" y="340401"/>
                  </a:lnTo>
                  <a:close/>
                </a:path>
              </a:pathLst>
            </a:custGeom>
            <a:ln w="10477">
              <a:solidFill>
                <a:srgbClr val="CFE2F3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459766" y="3932359"/>
            <a:ext cx="2852457" cy="1259206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algn="ctr" defTabSz="1210208">
              <a:lnSpc>
                <a:spcPts val="2429"/>
              </a:lnSpc>
              <a:spcBef>
                <a:spcPts val="119"/>
              </a:spcBef>
            </a:pPr>
            <a:r>
              <a:rPr sz="2051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Stage</a:t>
            </a:r>
            <a:r>
              <a:rPr sz="2051" b="1" kern="0" spc="-7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b="1" kern="0" spc="-66" dirty="0">
                <a:solidFill>
                  <a:sysClr val="windowText" lastClr="000000"/>
                </a:solidFill>
                <a:latin typeface="Arial"/>
                <a:cs typeface="Arial"/>
              </a:rPr>
              <a:t>3</a:t>
            </a:r>
            <a:endParaRPr sz="2051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6808" marR="6723" algn="ctr" defTabSz="1210208">
              <a:lnSpc>
                <a:spcPts val="2396"/>
              </a:lnSpc>
              <a:spcBef>
                <a:spcPts val="106"/>
              </a:spcBef>
            </a:pPr>
            <a:r>
              <a:rPr sz="2051" kern="0" dirty="0">
                <a:solidFill>
                  <a:sysClr val="windowText" lastClr="000000"/>
                </a:solidFill>
                <a:latin typeface="Arial"/>
                <a:cs typeface="Arial"/>
              </a:rPr>
              <a:t>Quantum</a:t>
            </a:r>
            <a:r>
              <a:rPr sz="2051" kern="0" spc="-10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dirty="0">
                <a:solidFill>
                  <a:sysClr val="windowText" lastClr="000000"/>
                </a:solidFill>
                <a:latin typeface="Arial"/>
                <a:cs typeface="Arial"/>
              </a:rPr>
              <a:t>Kernel</a:t>
            </a:r>
            <a:r>
              <a:rPr sz="2051" kern="0" spc="-9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Method </a:t>
            </a:r>
            <a:r>
              <a:rPr sz="2051" kern="0" dirty="0">
                <a:solidFill>
                  <a:sysClr val="windowText" lastClr="000000"/>
                </a:solidFill>
                <a:latin typeface="Arial"/>
                <a:cs typeface="Arial"/>
              </a:rPr>
              <a:t>for</a:t>
            </a:r>
            <a:r>
              <a:rPr sz="2051" kern="0" spc="-6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dirty="0">
                <a:solidFill>
                  <a:sysClr val="windowText" lastClr="000000"/>
                </a:solidFill>
                <a:latin typeface="Arial"/>
                <a:cs typeface="Arial"/>
              </a:rPr>
              <a:t>Support</a:t>
            </a:r>
            <a:r>
              <a:rPr sz="2051" kern="0" spc="-6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05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Vector Regression</a:t>
            </a:r>
            <a:endParaRPr sz="205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096209" y="6682876"/>
            <a:ext cx="3405468" cy="1569944"/>
            <a:chOff x="3481980" y="5049284"/>
            <a:chExt cx="2573020" cy="1186180"/>
          </a:xfrm>
        </p:grpSpPr>
        <p:sp>
          <p:nvSpPr>
            <p:cNvPr id="17" name="object 17"/>
            <p:cNvSpPr/>
            <p:nvPr/>
          </p:nvSpPr>
          <p:spPr>
            <a:xfrm>
              <a:off x="3678886" y="5932877"/>
              <a:ext cx="274955" cy="238760"/>
            </a:xfrm>
            <a:custGeom>
              <a:avLst/>
              <a:gdLst/>
              <a:ahLst/>
              <a:cxnLst/>
              <a:rect l="l" t="t" r="r" b="b"/>
              <a:pathLst>
                <a:path w="274954" h="238760">
                  <a:moveTo>
                    <a:pt x="137280" y="0"/>
                  </a:moveTo>
                  <a:lnTo>
                    <a:pt x="83844" y="9374"/>
                  </a:lnTo>
                  <a:lnTo>
                    <a:pt x="40208" y="34941"/>
                  </a:lnTo>
                  <a:lnTo>
                    <a:pt x="10788" y="72860"/>
                  </a:lnTo>
                  <a:lnTo>
                    <a:pt x="0" y="119294"/>
                  </a:lnTo>
                  <a:lnTo>
                    <a:pt x="10788" y="165729"/>
                  </a:lnTo>
                  <a:lnTo>
                    <a:pt x="40208" y="203649"/>
                  </a:lnTo>
                  <a:lnTo>
                    <a:pt x="83844" y="229215"/>
                  </a:lnTo>
                  <a:lnTo>
                    <a:pt x="137280" y="238589"/>
                  </a:lnTo>
                  <a:lnTo>
                    <a:pt x="190716" y="229215"/>
                  </a:lnTo>
                  <a:lnTo>
                    <a:pt x="234351" y="203649"/>
                  </a:lnTo>
                  <a:lnTo>
                    <a:pt x="263771" y="165729"/>
                  </a:lnTo>
                  <a:lnTo>
                    <a:pt x="274560" y="119294"/>
                  </a:lnTo>
                  <a:lnTo>
                    <a:pt x="263771" y="72860"/>
                  </a:lnTo>
                  <a:lnTo>
                    <a:pt x="234351" y="34941"/>
                  </a:lnTo>
                  <a:lnTo>
                    <a:pt x="190716" y="9374"/>
                  </a:lnTo>
                  <a:lnTo>
                    <a:pt x="13728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678886" y="5932875"/>
              <a:ext cx="274955" cy="238760"/>
            </a:xfrm>
            <a:custGeom>
              <a:avLst/>
              <a:gdLst/>
              <a:ahLst/>
              <a:cxnLst/>
              <a:rect l="l" t="t" r="r" b="b"/>
              <a:pathLst>
                <a:path w="274954" h="238760">
                  <a:moveTo>
                    <a:pt x="0" y="119294"/>
                  </a:moveTo>
                  <a:lnTo>
                    <a:pt x="10788" y="72860"/>
                  </a:lnTo>
                  <a:lnTo>
                    <a:pt x="40208" y="34940"/>
                  </a:lnTo>
                  <a:lnTo>
                    <a:pt x="83844" y="9374"/>
                  </a:lnTo>
                  <a:lnTo>
                    <a:pt x="137279" y="0"/>
                  </a:lnTo>
                  <a:lnTo>
                    <a:pt x="190715" y="9374"/>
                  </a:lnTo>
                  <a:lnTo>
                    <a:pt x="234351" y="34940"/>
                  </a:lnTo>
                  <a:lnTo>
                    <a:pt x="263771" y="72860"/>
                  </a:lnTo>
                  <a:lnTo>
                    <a:pt x="274559" y="119294"/>
                  </a:lnTo>
                  <a:lnTo>
                    <a:pt x="263771" y="165731"/>
                  </a:lnTo>
                  <a:lnTo>
                    <a:pt x="234351" y="203650"/>
                  </a:lnTo>
                  <a:lnTo>
                    <a:pt x="190715" y="229215"/>
                  </a:lnTo>
                  <a:lnTo>
                    <a:pt x="137279" y="238589"/>
                  </a:lnTo>
                  <a:lnTo>
                    <a:pt x="83844" y="229215"/>
                  </a:lnTo>
                  <a:lnTo>
                    <a:pt x="40208" y="203650"/>
                  </a:lnTo>
                  <a:lnTo>
                    <a:pt x="10788" y="165731"/>
                  </a:lnTo>
                  <a:lnTo>
                    <a:pt x="0" y="119294"/>
                  </a:lnTo>
                  <a:close/>
                </a:path>
              </a:pathLst>
            </a:custGeom>
            <a:ln w="10477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509360" y="5991562"/>
              <a:ext cx="274955" cy="238760"/>
            </a:xfrm>
            <a:custGeom>
              <a:avLst/>
              <a:gdLst/>
              <a:ahLst/>
              <a:cxnLst/>
              <a:rect l="l" t="t" r="r" b="b"/>
              <a:pathLst>
                <a:path w="274954" h="238760">
                  <a:moveTo>
                    <a:pt x="137280" y="0"/>
                  </a:moveTo>
                  <a:lnTo>
                    <a:pt x="83844" y="9374"/>
                  </a:lnTo>
                  <a:lnTo>
                    <a:pt x="40208" y="34940"/>
                  </a:lnTo>
                  <a:lnTo>
                    <a:pt x="10788" y="72859"/>
                  </a:lnTo>
                  <a:lnTo>
                    <a:pt x="0" y="119294"/>
                  </a:lnTo>
                  <a:lnTo>
                    <a:pt x="10788" y="165729"/>
                  </a:lnTo>
                  <a:lnTo>
                    <a:pt x="40208" y="203649"/>
                  </a:lnTo>
                  <a:lnTo>
                    <a:pt x="83844" y="229215"/>
                  </a:lnTo>
                  <a:lnTo>
                    <a:pt x="137280" y="238589"/>
                  </a:lnTo>
                  <a:lnTo>
                    <a:pt x="190716" y="229215"/>
                  </a:lnTo>
                  <a:lnTo>
                    <a:pt x="234351" y="203649"/>
                  </a:lnTo>
                  <a:lnTo>
                    <a:pt x="263771" y="165729"/>
                  </a:lnTo>
                  <a:lnTo>
                    <a:pt x="274560" y="119294"/>
                  </a:lnTo>
                  <a:lnTo>
                    <a:pt x="263771" y="72859"/>
                  </a:lnTo>
                  <a:lnTo>
                    <a:pt x="234351" y="34940"/>
                  </a:lnTo>
                  <a:lnTo>
                    <a:pt x="190716" y="9374"/>
                  </a:lnTo>
                  <a:lnTo>
                    <a:pt x="13728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509360" y="5991560"/>
              <a:ext cx="274955" cy="238760"/>
            </a:xfrm>
            <a:custGeom>
              <a:avLst/>
              <a:gdLst/>
              <a:ahLst/>
              <a:cxnLst/>
              <a:rect l="l" t="t" r="r" b="b"/>
              <a:pathLst>
                <a:path w="274954" h="238760">
                  <a:moveTo>
                    <a:pt x="0" y="119294"/>
                  </a:moveTo>
                  <a:lnTo>
                    <a:pt x="10788" y="72860"/>
                  </a:lnTo>
                  <a:lnTo>
                    <a:pt x="40208" y="34940"/>
                  </a:lnTo>
                  <a:lnTo>
                    <a:pt x="83844" y="9374"/>
                  </a:lnTo>
                  <a:lnTo>
                    <a:pt x="137279" y="0"/>
                  </a:lnTo>
                  <a:lnTo>
                    <a:pt x="190715" y="9374"/>
                  </a:lnTo>
                  <a:lnTo>
                    <a:pt x="234351" y="34940"/>
                  </a:lnTo>
                  <a:lnTo>
                    <a:pt x="263771" y="72860"/>
                  </a:lnTo>
                  <a:lnTo>
                    <a:pt x="274559" y="119294"/>
                  </a:lnTo>
                  <a:lnTo>
                    <a:pt x="263771" y="165731"/>
                  </a:lnTo>
                  <a:lnTo>
                    <a:pt x="234351" y="203650"/>
                  </a:lnTo>
                  <a:lnTo>
                    <a:pt x="190715" y="229215"/>
                  </a:lnTo>
                  <a:lnTo>
                    <a:pt x="137279" y="238589"/>
                  </a:lnTo>
                  <a:lnTo>
                    <a:pt x="83844" y="229215"/>
                  </a:lnTo>
                  <a:lnTo>
                    <a:pt x="40208" y="203650"/>
                  </a:lnTo>
                  <a:lnTo>
                    <a:pt x="10788" y="165731"/>
                  </a:lnTo>
                  <a:lnTo>
                    <a:pt x="0" y="119294"/>
                  </a:lnTo>
                  <a:close/>
                </a:path>
              </a:pathLst>
            </a:custGeom>
            <a:ln w="10477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210136" y="6113000"/>
              <a:ext cx="952500" cy="19050"/>
            </a:xfrm>
            <a:custGeom>
              <a:avLst/>
              <a:gdLst/>
              <a:ahLst/>
              <a:cxnLst/>
              <a:rect l="l" t="t" r="r" b="b"/>
              <a:pathLst>
                <a:path w="952500" h="19050">
                  <a:moveTo>
                    <a:pt x="0" y="0"/>
                  </a:moveTo>
                  <a:lnTo>
                    <a:pt x="951920" y="18730"/>
                  </a:lnTo>
                </a:path>
              </a:pathLst>
            </a:custGeom>
            <a:ln w="3143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5321" y="6064108"/>
              <a:ext cx="175067" cy="1352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87219" y="5054523"/>
              <a:ext cx="2562225" cy="1170940"/>
            </a:xfrm>
            <a:custGeom>
              <a:avLst/>
              <a:gdLst/>
              <a:ahLst/>
              <a:cxnLst/>
              <a:rect l="l" t="t" r="r" b="b"/>
              <a:pathLst>
                <a:path w="2562225" h="1170939">
                  <a:moveTo>
                    <a:pt x="0" y="676087"/>
                  </a:moveTo>
                  <a:lnTo>
                    <a:pt x="25572" y="717109"/>
                  </a:lnTo>
                  <a:lnTo>
                    <a:pt x="55345" y="782051"/>
                  </a:lnTo>
                  <a:lnTo>
                    <a:pt x="72042" y="820450"/>
                  </a:lnTo>
                  <a:lnTo>
                    <a:pt x="90072" y="861179"/>
                  </a:lnTo>
                  <a:lnTo>
                    <a:pt x="109529" y="903021"/>
                  </a:lnTo>
                  <a:lnTo>
                    <a:pt x="130507" y="944759"/>
                  </a:lnTo>
                  <a:lnTo>
                    <a:pt x="153100" y="985176"/>
                  </a:lnTo>
                  <a:lnTo>
                    <a:pt x="177402" y="1023057"/>
                  </a:lnTo>
                  <a:lnTo>
                    <a:pt x="203508" y="1057182"/>
                  </a:lnTo>
                  <a:lnTo>
                    <a:pt x="231511" y="1086337"/>
                  </a:lnTo>
                  <a:lnTo>
                    <a:pt x="293587" y="1124867"/>
                  </a:lnTo>
                  <a:lnTo>
                    <a:pt x="327848" y="1131808"/>
                  </a:lnTo>
                  <a:lnTo>
                    <a:pt x="364383" y="1128911"/>
                  </a:lnTo>
                  <a:lnTo>
                    <a:pt x="403287" y="1114959"/>
                  </a:lnTo>
                  <a:lnTo>
                    <a:pt x="448436" y="1083803"/>
                  </a:lnTo>
                  <a:lnTo>
                    <a:pt x="498247" y="1034456"/>
                  </a:lnTo>
                  <a:lnTo>
                    <a:pt x="524722" y="1003835"/>
                  </a:lnTo>
                  <a:lnTo>
                    <a:pt x="552147" y="969714"/>
                  </a:lnTo>
                  <a:lnTo>
                    <a:pt x="580452" y="932445"/>
                  </a:lnTo>
                  <a:lnTo>
                    <a:pt x="609563" y="892376"/>
                  </a:lnTo>
                  <a:lnTo>
                    <a:pt x="639410" y="849857"/>
                  </a:lnTo>
                  <a:lnTo>
                    <a:pt x="669921" y="805238"/>
                  </a:lnTo>
                  <a:lnTo>
                    <a:pt x="701024" y="758868"/>
                  </a:lnTo>
                  <a:lnTo>
                    <a:pt x="732648" y="711098"/>
                  </a:lnTo>
                  <a:lnTo>
                    <a:pt x="764720" y="662276"/>
                  </a:lnTo>
                  <a:lnTo>
                    <a:pt x="797170" y="612753"/>
                  </a:lnTo>
                  <a:lnTo>
                    <a:pt x="829925" y="562878"/>
                  </a:lnTo>
                  <a:lnTo>
                    <a:pt x="862914" y="513001"/>
                  </a:lnTo>
                  <a:lnTo>
                    <a:pt x="896065" y="463471"/>
                  </a:lnTo>
                  <a:lnTo>
                    <a:pt x="929306" y="414638"/>
                  </a:lnTo>
                  <a:lnTo>
                    <a:pt x="962567" y="366853"/>
                  </a:lnTo>
                  <a:lnTo>
                    <a:pt x="995774" y="320463"/>
                  </a:lnTo>
                  <a:lnTo>
                    <a:pt x="1028857" y="275820"/>
                  </a:lnTo>
                  <a:lnTo>
                    <a:pt x="1061744" y="233273"/>
                  </a:lnTo>
                  <a:lnTo>
                    <a:pt x="1094363" y="193171"/>
                  </a:lnTo>
                  <a:lnTo>
                    <a:pt x="1126643" y="155865"/>
                  </a:lnTo>
                  <a:lnTo>
                    <a:pt x="1158511" y="121703"/>
                  </a:lnTo>
                  <a:lnTo>
                    <a:pt x="1189896" y="91036"/>
                  </a:lnTo>
                  <a:lnTo>
                    <a:pt x="1220727" y="64213"/>
                  </a:lnTo>
                  <a:lnTo>
                    <a:pt x="1280438" y="23498"/>
                  </a:lnTo>
                  <a:lnTo>
                    <a:pt x="1337071" y="2356"/>
                  </a:lnTo>
                  <a:lnTo>
                    <a:pt x="1364054" y="0"/>
                  </a:lnTo>
                  <a:lnTo>
                    <a:pt x="1391319" y="3681"/>
                  </a:lnTo>
                  <a:lnTo>
                    <a:pt x="1445272" y="28534"/>
                  </a:lnTo>
                  <a:lnTo>
                    <a:pt x="1498428" y="74133"/>
                  </a:lnTo>
                  <a:lnTo>
                    <a:pt x="1524695" y="103749"/>
                  </a:lnTo>
                  <a:lnTo>
                    <a:pt x="1550748" y="137393"/>
                  </a:lnTo>
                  <a:lnTo>
                    <a:pt x="1576582" y="174681"/>
                  </a:lnTo>
                  <a:lnTo>
                    <a:pt x="1602194" y="215227"/>
                  </a:lnTo>
                  <a:lnTo>
                    <a:pt x="1627576" y="258644"/>
                  </a:lnTo>
                  <a:lnTo>
                    <a:pt x="1652726" y="304548"/>
                  </a:lnTo>
                  <a:lnTo>
                    <a:pt x="1677639" y="352551"/>
                  </a:lnTo>
                  <a:lnTo>
                    <a:pt x="1702309" y="402269"/>
                  </a:lnTo>
                  <a:lnTo>
                    <a:pt x="1726731" y="453316"/>
                  </a:lnTo>
                  <a:lnTo>
                    <a:pt x="1750902" y="505306"/>
                  </a:lnTo>
                  <a:lnTo>
                    <a:pt x="1774816" y="557852"/>
                  </a:lnTo>
                  <a:lnTo>
                    <a:pt x="1798468" y="610570"/>
                  </a:lnTo>
                  <a:lnTo>
                    <a:pt x="1821854" y="663073"/>
                  </a:lnTo>
                  <a:lnTo>
                    <a:pt x="1844969" y="714976"/>
                  </a:lnTo>
                  <a:lnTo>
                    <a:pt x="1867808" y="765893"/>
                  </a:lnTo>
                  <a:lnTo>
                    <a:pt x="1890366" y="815437"/>
                  </a:lnTo>
                  <a:lnTo>
                    <a:pt x="1912638" y="863224"/>
                  </a:lnTo>
                  <a:lnTo>
                    <a:pt x="1934621" y="908867"/>
                  </a:lnTo>
                  <a:lnTo>
                    <a:pt x="1956308" y="951981"/>
                  </a:lnTo>
                  <a:lnTo>
                    <a:pt x="1977696" y="992179"/>
                  </a:lnTo>
                  <a:lnTo>
                    <a:pt x="1998779" y="1029077"/>
                  </a:lnTo>
                  <a:lnTo>
                    <a:pt x="2019553" y="1062287"/>
                  </a:lnTo>
                  <a:lnTo>
                    <a:pt x="2060154" y="1116104"/>
                  </a:lnTo>
                  <a:lnTo>
                    <a:pt x="2099459" y="1150544"/>
                  </a:lnTo>
                  <a:lnTo>
                    <a:pt x="2134532" y="1166240"/>
                  </a:lnTo>
                  <a:lnTo>
                    <a:pt x="2169202" y="1170873"/>
                  </a:lnTo>
                  <a:lnTo>
                    <a:pt x="2203352" y="1165654"/>
                  </a:lnTo>
                  <a:lnTo>
                    <a:pt x="2269633" y="1130495"/>
                  </a:lnTo>
                  <a:lnTo>
                    <a:pt x="2301531" y="1102975"/>
                  </a:lnTo>
                  <a:lnTo>
                    <a:pt x="2332447" y="1070441"/>
                  </a:lnTo>
                  <a:lnTo>
                    <a:pt x="2362264" y="1034102"/>
                  </a:lnTo>
                  <a:lnTo>
                    <a:pt x="2390867" y="995167"/>
                  </a:lnTo>
                  <a:lnTo>
                    <a:pt x="2418139" y="954847"/>
                  </a:lnTo>
                  <a:lnTo>
                    <a:pt x="2443966" y="914351"/>
                  </a:lnTo>
                  <a:lnTo>
                    <a:pt x="2468230" y="874887"/>
                  </a:lnTo>
                  <a:lnTo>
                    <a:pt x="2490816" y="837667"/>
                  </a:lnTo>
                  <a:lnTo>
                    <a:pt x="2511609" y="803899"/>
                  </a:lnTo>
                  <a:lnTo>
                    <a:pt x="2530492" y="774793"/>
                  </a:lnTo>
                  <a:lnTo>
                    <a:pt x="2547349" y="751558"/>
                  </a:lnTo>
                  <a:lnTo>
                    <a:pt x="2562064" y="735404"/>
                  </a:lnTo>
                </a:path>
              </a:pathLst>
            </a:custGeom>
            <a:ln w="10477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3421474" y="2247900"/>
            <a:ext cx="11201400" cy="0"/>
          </a:xfrm>
          <a:custGeom>
            <a:avLst/>
            <a:gdLst/>
            <a:ahLst/>
            <a:cxnLst/>
            <a:rect l="l" t="t" r="r" b="b"/>
            <a:pathLst>
              <a:path w="8463280">
                <a:moveTo>
                  <a:pt x="0" y="0"/>
                </a:moveTo>
                <a:lnTo>
                  <a:pt x="8462849" y="0"/>
                </a:lnTo>
              </a:path>
            </a:pathLst>
          </a:custGeom>
          <a:ln w="4190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defTabSz="1210208"/>
            <a:endParaRPr sz="2382" kern="0">
              <a:solidFill>
                <a:sysClr val="windowText" lastClr="000000"/>
              </a:solidFill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21892" y="6816624"/>
            <a:ext cx="1053913" cy="877421"/>
            <a:chOff x="479163" y="5150338"/>
            <a:chExt cx="796290" cy="662940"/>
          </a:xfrm>
        </p:grpSpPr>
        <p:sp>
          <p:nvSpPr>
            <p:cNvPr id="26" name="object 26"/>
            <p:cNvSpPr/>
            <p:nvPr/>
          </p:nvSpPr>
          <p:spPr>
            <a:xfrm>
              <a:off x="496250" y="5207464"/>
              <a:ext cx="7620" cy="581660"/>
            </a:xfrm>
            <a:custGeom>
              <a:avLst/>
              <a:gdLst/>
              <a:ahLst/>
              <a:cxnLst/>
              <a:rect l="l" t="t" r="r" b="b"/>
              <a:pathLst>
                <a:path w="7620" h="581660">
                  <a:moveTo>
                    <a:pt x="0" y="581567"/>
                  </a:moveTo>
                  <a:lnTo>
                    <a:pt x="7341" y="0"/>
                  </a:lnTo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84878" y="5156053"/>
              <a:ext cx="37465" cy="52069"/>
            </a:xfrm>
            <a:custGeom>
              <a:avLst/>
              <a:gdLst/>
              <a:ahLst/>
              <a:cxnLst/>
              <a:rect l="l" t="t" r="r" b="b"/>
              <a:pathLst>
                <a:path w="37465" h="52070">
                  <a:moveTo>
                    <a:pt x="37425" y="51647"/>
                  </a:moveTo>
                  <a:lnTo>
                    <a:pt x="0" y="51174"/>
                  </a:lnTo>
                  <a:lnTo>
                    <a:pt x="19361" y="0"/>
                  </a:lnTo>
                  <a:lnTo>
                    <a:pt x="37425" y="5164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84878" y="5156053"/>
              <a:ext cx="37465" cy="52069"/>
            </a:xfrm>
            <a:custGeom>
              <a:avLst/>
              <a:gdLst/>
              <a:ahLst/>
              <a:cxnLst/>
              <a:rect l="l" t="t" r="r" b="b"/>
              <a:pathLst>
                <a:path w="37465" h="52070">
                  <a:moveTo>
                    <a:pt x="37425" y="51647"/>
                  </a:moveTo>
                  <a:lnTo>
                    <a:pt x="19361" y="0"/>
                  </a:lnTo>
                  <a:lnTo>
                    <a:pt x="0" y="51174"/>
                  </a:lnTo>
                  <a:lnTo>
                    <a:pt x="37425" y="51647"/>
                  </a:lnTo>
                  <a:close/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93576" y="5786386"/>
              <a:ext cx="724535" cy="2540"/>
            </a:xfrm>
            <a:custGeom>
              <a:avLst/>
              <a:gdLst/>
              <a:ahLst/>
              <a:cxnLst/>
              <a:rect l="l" t="t" r="r" b="b"/>
              <a:pathLst>
                <a:path w="724535" h="2539">
                  <a:moveTo>
                    <a:pt x="0" y="0"/>
                  </a:moveTo>
                  <a:lnTo>
                    <a:pt x="724517" y="2282"/>
                  </a:lnTo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218035" y="5769955"/>
              <a:ext cx="52069" cy="37465"/>
            </a:xfrm>
            <a:custGeom>
              <a:avLst/>
              <a:gdLst/>
              <a:ahLst/>
              <a:cxnLst/>
              <a:rect l="l" t="t" r="r" b="b"/>
              <a:pathLst>
                <a:path w="52069" h="37464">
                  <a:moveTo>
                    <a:pt x="0" y="37427"/>
                  </a:moveTo>
                  <a:lnTo>
                    <a:pt x="117" y="0"/>
                  </a:lnTo>
                  <a:lnTo>
                    <a:pt x="51475" y="18875"/>
                  </a:lnTo>
                  <a:lnTo>
                    <a:pt x="0" y="374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218035" y="5769955"/>
              <a:ext cx="52069" cy="37465"/>
            </a:xfrm>
            <a:custGeom>
              <a:avLst/>
              <a:gdLst/>
              <a:ahLst/>
              <a:cxnLst/>
              <a:rect l="l" t="t" r="r" b="b"/>
              <a:pathLst>
                <a:path w="52069" h="37464">
                  <a:moveTo>
                    <a:pt x="0" y="37427"/>
                  </a:moveTo>
                  <a:lnTo>
                    <a:pt x="51475" y="18875"/>
                  </a:lnTo>
                  <a:lnTo>
                    <a:pt x="117" y="0"/>
                  </a:lnTo>
                  <a:lnTo>
                    <a:pt x="0" y="37427"/>
                  </a:lnTo>
                  <a:close/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91672" y="5301294"/>
              <a:ext cx="612775" cy="344805"/>
            </a:xfrm>
            <a:custGeom>
              <a:avLst/>
              <a:gdLst/>
              <a:ahLst/>
              <a:cxnLst/>
              <a:rect l="l" t="t" r="r" b="b"/>
              <a:pathLst>
                <a:path w="612775" h="344804">
                  <a:moveTo>
                    <a:pt x="0" y="344616"/>
                  </a:moveTo>
                  <a:lnTo>
                    <a:pt x="10932" y="304067"/>
                  </a:lnTo>
                  <a:lnTo>
                    <a:pt x="26501" y="244216"/>
                  </a:lnTo>
                  <a:lnTo>
                    <a:pt x="44722" y="188176"/>
                  </a:lnTo>
                  <a:lnTo>
                    <a:pt x="63605" y="159057"/>
                  </a:lnTo>
                  <a:lnTo>
                    <a:pt x="83814" y="177360"/>
                  </a:lnTo>
                  <a:lnTo>
                    <a:pt x="106012" y="225981"/>
                  </a:lnTo>
                  <a:lnTo>
                    <a:pt x="128210" y="271621"/>
                  </a:lnTo>
                  <a:lnTo>
                    <a:pt x="148422" y="280981"/>
                  </a:lnTo>
                  <a:lnTo>
                    <a:pt x="159855" y="251269"/>
                  </a:lnTo>
                  <a:lnTo>
                    <a:pt x="169927" y="197333"/>
                  </a:lnTo>
                  <a:lnTo>
                    <a:pt x="179411" y="132205"/>
                  </a:lnTo>
                  <a:lnTo>
                    <a:pt x="189079" y="68918"/>
                  </a:lnTo>
                  <a:lnTo>
                    <a:pt x="199704" y="20505"/>
                  </a:lnTo>
                  <a:lnTo>
                    <a:pt x="212057" y="0"/>
                  </a:lnTo>
                  <a:lnTo>
                    <a:pt x="226838" y="16519"/>
                  </a:lnTo>
                  <a:lnTo>
                    <a:pt x="243569" y="61460"/>
                  </a:lnTo>
                  <a:lnTo>
                    <a:pt x="261256" y="121276"/>
                  </a:lnTo>
                  <a:lnTo>
                    <a:pt x="278906" y="182416"/>
                  </a:lnTo>
                  <a:lnTo>
                    <a:pt x="295527" y="231333"/>
                  </a:lnTo>
                  <a:lnTo>
                    <a:pt x="310124" y="254479"/>
                  </a:lnTo>
                  <a:lnTo>
                    <a:pt x="323848" y="242094"/>
                  </a:lnTo>
                  <a:lnTo>
                    <a:pt x="334647" y="201632"/>
                  </a:lnTo>
                  <a:lnTo>
                    <a:pt x="344684" y="148807"/>
                  </a:lnTo>
                  <a:lnTo>
                    <a:pt x="356120" y="99332"/>
                  </a:lnTo>
                  <a:lnTo>
                    <a:pt x="371115" y="68923"/>
                  </a:lnTo>
                  <a:lnTo>
                    <a:pt x="397122" y="63355"/>
                  </a:lnTo>
                  <a:lnTo>
                    <a:pt x="428095" y="76054"/>
                  </a:lnTo>
                  <a:lnTo>
                    <a:pt x="459069" y="92480"/>
                  </a:lnTo>
                  <a:lnTo>
                    <a:pt x="485076" y="98095"/>
                  </a:lnTo>
                  <a:lnTo>
                    <a:pt x="503925" y="86186"/>
                  </a:lnTo>
                  <a:lnTo>
                    <a:pt x="518553" y="65453"/>
                  </a:lnTo>
                  <a:lnTo>
                    <a:pt x="531691" y="44472"/>
                  </a:lnTo>
                  <a:lnTo>
                    <a:pt x="546067" y="31817"/>
                  </a:lnTo>
                  <a:lnTo>
                    <a:pt x="563812" y="31465"/>
                  </a:lnTo>
                  <a:lnTo>
                    <a:pt x="583003" y="38280"/>
                  </a:lnTo>
                  <a:lnTo>
                    <a:pt x="600289" y="47166"/>
                  </a:lnTo>
                  <a:lnTo>
                    <a:pt x="612316" y="53028"/>
                  </a:lnTo>
                </a:path>
              </a:pathLst>
            </a:custGeom>
            <a:ln w="1132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27661" y="7646506"/>
            <a:ext cx="222717" cy="138337"/>
          </a:xfrm>
          <a:prstGeom prst="rect">
            <a:avLst/>
          </a:prstGeom>
        </p:spPr>
        <p:txBody>
          <a:bodyPr vert="horz" wrap="square" lIns="0" tIns="15968" rIns="0" bIns="0" rtlCol="0">
            <a:spAutoFit/>
          </a:bodyPr>
          <a:lstStyle/>
          <a:p>
            <a:pPr marL="16808" defTabSz="1210208">
              <a:spcBef>
                <a:spcPts val="126"/>
              </a:spcBef>
            </a:pPr>
            <a:r>
              <a:rPr sz="794" kern="0" spc="-26" dirty="0">
                <a:solidFill>
                  <a:srgbClr val="595959"/>
                </a:solidFill>
                <a:latin typeface="Arial"/>
                <a:cs typeface="Arial"/>
              </a:rPr>
              <a:t>time</a:t>
            </a:r>
            <a:endParaRPr sz="79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07629" y="6794702"/>
            <a:ext cx="394167" cy="944656"/>
            <a:chOff x="1526164" y="5133775"/>
            <a:chExt cx="297815" cy="713740"/>
          </a:xfrm>
        </p:grpSpPr>
        <p:sp>
          <p:nvSpPr>
            <p:cNvPr id="35" name="object 35"/>
            <p:cNvSpPr/>
            <p:nvPr/>
          </p:nvSpPr>
          <p:spPr>
            <a:xfrm>
              <a:off x="1531880" y="5139490"/>
              <a:ext cx="286385" cy="702310"/>
            </a:xfrm>
            <a:custGeom>
              <a:avLst/>
              <a:gdLst/>
              <a:ahLst/>
              <a:cxnLst/>
              <a:rect l="l" t="t" r="r" b="b"/>
              <a:pathLst>
                <a:path w="286385" h="702310">
                  <a:moveTo>
                    <a:pt x="238555" y="0"/>
                  </a:moveTo>
                  <a:lnTo>
                    <a:pt x="47711" y="0"/>
                  </a:lnTo>
                  <a:lnTo>
                    <a:pt x="29140" y="3749"/>
                  </a:lnTo>
                  <a:lnTo>
                    <a:pt x="13974" y="13975"/>
                  </a:lnTo>
                  <a:lnTo>
                    <a:pt x="3749" y="29140"/>
                  </a:lnTo>
                  <a:lnTo>
                    <a:pt x="0" y="47712"/>
                  </a:lnTo>
                  <a:lnTo>
                    <a:pt x="0" y="654591"/>
                  </a:lnTo>
                  <a:lnTo>
                    <a:pt x="3749" y="673163"/>
                  </a:lnTo>
                  <a:lnTo>
                    <a:pt x="13974" y="688329"/>
                  </a:lnTo>
                  <a:lnTo>
                    <a:pt x="29140" y="698554"/>
                  </a:lnTo>
                  <a:lnTo>
                    <a:pt x="47711" y="702303"/>
                  </a:lnTo>
                  <a:lnTo>
                    <a:pt x="238555" y="702303"/>
                  </a:lnTo>
                  <a:lnTo>
                    <a:pt x="257127" y="698554"/>
                  </a:lnTo>
                  <a:lnTo>
                    <a:pt x="272293" y="688329"/>
                  </a:lnTo>
                  <a:lnTo>
                    <a:pt x="282518" y="673163"/>
                  </a:lnTo>
                  <a:lnTo>
                    <a:pt x="286268" y="654591"/>
                  </a:lnTo>
                  <a:lnTo>
                    <a:pt x="286268" y="47712"/>
                  </a:lnTo>
                  <a:lnTo>
                    <a:pt x="265026" y="8016"/>
                  </a:lnTo>
                  <a:lnTo>
                    <a:pt x="257034" y="3749"/>
                  </a:lnTo>
                  <a:lnTo>
                    <a:pt x="257201" y="3749"/>
                  </a:lnTo>
                  <a:lnTo>
                    <a:pt x="247907" y="925"/>
                  </a:lnTo>
                  <a:lnTo>
                    <a:pt x="238555" y="0"/>
                  </a:lnTo>
                  <a:close/>
                </a:path>
              </a:pathLst>
            </a:custGeom>
            <a:solidFill>
              <a:srgbClr val="FCE5CD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531879" y="5139490"/>
              <a:ext cx="286385" cy="702310"/>
            </a:xfrm>
            <a:custGeom>
              <a:avLst/>
              <a:gdLst/>
              <a:ahLst/>
              <a:cxnLst/>
              <a:rect l="l" t="t" r="r" b="b"/>
              <a:pathLst>
                <a:path w="286385" h="702310">
                  <a:moveTo>
                    <a:pt x="0" y="47712"/>
                  </a:moveTo>
                  <a:lnTo>
                    <a:pt x="3749" y="29140"/>
                  </a:lnTo>
                  <a:lnTo>
                    <a:pt x="13974" y="13974"/>
                  </a:lnTo>
                  <a:lnTo>
                    <a:pt x="29140" y="3749"/>
                  </a:lnTo>
                  <a:lnTo>
                    <a:pt x="47712" y="0"/>
                  </a:lnTo>
                  <a:lnTo>
                    <a:pt x="238556" y="0"/>
                  </a:lnTo>
                  <a:lnTo>
                    <a:pt x="278252" y="21242"/>
                  </a:lnTo>
                  <a:lnTo>
                    <a:pt x="286268" y="47712"/>
                  </a:lnTo>
                  <a:lnTo>
                    <a:pt x="286268" y="654590"/>
                  </a:lnTo>
                  <a:lnTo>
                    <a:pt x="282519" y="673162"/>
                  </a:lnTo>
                  <a:lnTo>
                    <a:pt x="272293" y="688328"/>
                  </a:lnTo>
                  <a:lnTo>
                    <a:pt x="257127" y="698553"/>
                  </a:lnTo>
                  <a:lnTo>
                    <a:pt x="238556" y="702303"/>
                  </a:lnTo>
                  <a:lnTo>
                    <a:pt x="47712" y="702303"/>
                  </a:lnTo>
                  <a:lnTo>
                    <a:pt x="29140" y="698553"/>
                  </a:lnTo>
                  <a:lnTo>
                    <a:pt x="13974" y="688328"/>
                  </a:lnTo>
                  <a:lnTo>
                    <a:pt x="3749" y="673162"/>
                  </a:lnTo>
                  <a:lnTo>
                    <a:pt x="0" y="654590"/>
                  </a:lnTo>
                  <a:lnTo>
                    <a:pt x="0" y="47712"/>
                  </a:lnTo>
                  <a:close/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620661" y="6985973"/>
            <a:ext cx="167246" cy="482007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6808" marR="6723" defTabSz="1210208">
              <a:lnSpc>
                <a:spcPct val="103299"/>
              </a:lnSpc>
              <a:spcBef>
                <a:spcPts val="119"/>
              </a:spcBef>
            </a:pPr>
            <a:r>
              <a:rPr sz="1522" kern="0" spc="-66" dirty="0">
                <a:solidFill>
                  <a:srgbClr val="595959"/>
                </a:solidFill>
                <a:latin typeface="Arial"/>
                <a:cs typeface="Arial"/>
              </a:rPr>
              <a:t>T E</a:t>
            </a:r>
            <a:endParaRPr sz="152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69421" y="6875464"/>
            <a:ext cx="1943100" cy="429465"/>
            <a:chOff x="1270629" y="5194794"/>
            <a:chExt cx="1468120" cy="324485"/>
          </a:xfrm>
        </p:grpSpPr>
        <p:sp>
          <p:nvSpPr>
            <p:cNvPr id="39" name="object 39"/>
            <p:cNvSpPr/>
            <p:nvPr/>
          </p:nvSpPr>
          <p:spPr>
            <a:xfrm>
              <a:off x="1834918" y="5489829"/>
              <a:ext cx="158115" cy="635"/>
            </a:xfrm>
            <a:custGeom>
              <a:avLst/>
              <a:gdLst/>
              <a:ahLst/>
              <a:cxnLst/>
              <a:rect l="l" t="t" r="r" b="b"/>
              <a:pathLst>
                <a:path w="158114" h="635">
                  <a:moveTo>
                    <a:pt x="0" y="247"/>
                  </a:moveTo>
                  <a:lnTo>
                    <a:pt x="157683" y="0"/>
                  </a:lnTo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992573" y="5471115"/>
              <a:ext cx="52069" cy="37465"/>
            </a:xfrm>
            <a:custGeom>
              <a:avLst/>
              <a:gdLst/>
              <a:ahLst/>
              <a:cxnLst/>
              <a:rect l="l" t="t" r="r" b="b"/>
              <a:pathLst>
                <a:path w="52069" h="37464">
                  <a:moveTo>
                    <a:pt x="59" y="37427"/>
                  </a:moveTo>
                  <a:lnTo>
                    <a:pt x="0" y="0"/>
                  </a:lnTo>
                  <a:lnTo>
                    <a:pt x="51445" y="18631"/>
                  </a:lnTo>
                  <a:lnTo>
                    <a:pt x="59" y="374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992573" y="5471115"/>
              <a:ext cx="52069" cy="37465"/>
            </a:xfrm>
            <a:custGeom>
              <a:avLst/>
              <a:gdLst/>
              <a:ahLst/>
              <a:cxnLst/>
              <a:rect l="l" t="t" r="r" b="b"/>
              <a:pathLst>
                <a:path w="52069" h="37464">
                  <a:moveTo>
                    <a:pt x="59" y="37427"/>
                  </a:moveTo>
                  <a:lnTo>
                    <a:pt x="51445" y="18631"/>
                  </a:lnTo>
                  <a:lnTo>
                    <a:pt x="0" y="0"/>
                  </a:lnTo>
                  <a:lnTo>
                    <a:pt x="59" y="37427"/>
                  </a:lnTo>
                  <a:close/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276344" y="5489829"/>
              <a:ext cx="158115" cy="635"/>
            </a:xfrm>
            <a:custGeom>
              <a:avLst/>
              <a:gdLst/>
              <a:ahLst/>
              <a:cxnLst/>
              <a:rect l="l" t="t" r="r" b="b"/>
              <a:pathLst>
                <a:path w="158115" h="635">
                  <a:moveTo>
                    <a:pt x="0" y="247"/>
                  </a:moveTo>
                  <a:lnTo>
                    <a:pt x="157683" y="0"/>
                  </a:lnTo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433998" y="5471115"/>
              <a:ext cx="52069" cy="37465"/>
            </a:xfrm>
            <a:custGeom>
              <a:avLst/>
              <a:gdLst/>
              <a:ahLst/>
              <a:cxnLst/>
              <a:rect l="l" t="t" r="r" b="b"/>
              <a:pathLst>
                <a:path w="52069" h="37464">
                  <a:moveTo>
                    <a:pt x="59" y="37427"/>
                  </a:moveTo>
                  <a:lnTo>
                    <a:pt x="0" y="0"/>
                  </a:lnTo>
                  <a:lnTo>
                    <a:pt x="51446" y="18631"/>
                  </a:lnTo>
                  <a:lnTo>
                    <a:pt x="59" y="374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433998" y="5471115"/>
              <a:ext cx="52069" cy="37465"/>
            </a:xfrm>
            <a:custGeom>
              <a:avLst/>
              <a:gdLst/>
              <a:ahLst/>
              <a:cxnLst/>
              <a:rect l="l" t="t" r="r" b="b"/>
              <a:pathLst>
                <a:path w="52069" h="37464">
                  <a:moveTo>
                    <a:pt x="59" y="37427"/>
                  </a:moveTo>
                  <a:lnTo>
                    <a:pt x="51446" y="18631"/>
                  </a:lnTo>
                  <a:lnTo>
                    <a:pt x="0" y="0"/>
                  </a:lnTo>
                  <a:lnTo>
                    <a:pt x="59" y="37427"/>
                  </a:lnTo>
                  <a:close/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099069" y="5200511"/>
              <a:ext cx="633730" cy="313055"/>
            </a:xfrm>
            <a:custGeom>
              <a:avLst/>
              <a:gdLst/>
              <a:ahLst/>
              <a:cxnLst/>
              <a:rect l="l" t="t" r="r" b="b"/>
              <a:pathLst>
                <a:path w="633730" h="313054">
                  <a:moveTo>
                    <a:pt x="581389" y="0"/>
                  </a:moveTo>
                  <a:lnTo>
                    <a:pt x="52109" y="0"/>
                  </a:lnTo>
                  <a:lnTo>
                    <a:pt x="31825" y="4094"/>
                  </a:lnTo>
                  <a:lnTo>
                    <a:pt x="15262" y="15262"/>
                  </a:lnTo>
                  <a:lnTo>
                    <a:pt x="4094" y="31825"/>
                  </a:lnTo>
                  <a:lnTo>
                    <a:pt x="0" y="52109"/>
                  </a:lnTo>
                  <a:lnTo>
                    <a:pt x="0" y="260540"/>
                  </a:lnTo>
                  <a:lnTo>
                    <a:pt x="4094" y="280823"/>
                  </a:lnTo>
                  <a:lnTo>
                    <a:pt x="15262" y="297387"/>
                  </a:lnTo>
                  <a:lnTo>
                    <a:pt x="31825" y="308554"/>
                  </a:lnTo>
                  <a:lnTo>
                    <a:pt x="52109" y="312649"/>
                  </a:lnTo>
                  <a:lnTo>
                    <a:pt x="581389" y="312649"/>
                  </a:lnTo>
                  <a:lnTo>
                    <a:pt x="601672" y="308554"/>
                  </a:lnTo>
                  <a:lnTo>
                    <a:pt x="618236" y="297387"/>
                  </a:lnTo>
                  <a:lnTo>
                    <a:pt x="629403" y="280823"/>
                  </a:lnTo>
                  <a:lnTo>
                    <a:pt x="633498" y="260540"/>
                  </a:lnTo>
                  <a:lnTo>
                    <a:pt x="633498" y="52109"/>
                  </a:lnTo>
                  <a:lnTo>
                    <a:pt x="618235" y="15262"/>
                  </a:lnTo>
                  <a:lnTo>
                    <a:pt x="581389" y="0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2099069" y="5200509"/>
              <a:ext cx="633730" cy="313055"/>
            </a:xfrm>
            <a:custGeom>
              <a:avLst/>
              <a:gdLst/>
              <a:ahLst/>
              <a:cxnLst/>
              <a:rect l="l" t="t" r="r" b="b"/>
              <a:pathLst>
                <a:path w="633730" h="313054">
                  <a:moveTo>
                    <a:pt x="0" y="52109"/>
                  </a:moveTo>
                  <a:lnTo>
                    <a:pt x="4094" y="31826"/>
                  </a:lnTo>
                  <a:lnTo>
                    <a:pt x="15262" y="15262"/>
                  </a:lnTo>
                  <a:lnTo>
                    <a:pt x="31825" y="4095"/>
                  </a:lnTo>
                  <a:lnTo>
                    <a:pt x="52109" y="0"/>
                  </a:lnTo>
                  <a:lnTo>
                    <a:pt x="581389" y="0"/>
                  </a:lnTo>
                  <a:lnTo>
                    <a:pt x="618235" y="15262"/>
                  </a:lnTo>
                  <a:lnTo>
                    <a:pt x="633498" y="52109"/>
                  </a:lnTo>
                  <a:lnTo>
                    <a:pt x="633498" y="260540"/>
                  </a:lnTo>
                  <a:lnTo>
                    <a:pt x="629403" y="280823"/>
                  </a:lnTo>
                  <a:lnTo>
                    <a:pt x="618236" y="297387"/>
                  </a:lnTo>
                  <a:lnTo>
                    <a:pt x="601672" y="308555"/>
                  </a:lnTo>
                  <a:lnTo>
                    <a:pt x="581389" y="312650"/>
                  </a:lnTo>
                  <a:lnTo>
                    <a:pt x="52109" y="312650"/>
                  </a:lnTo>
                  <a:lnTo>
                    <a:pt x="31825" y="308555"/>
                  </a:lnTo>
                  <a:lnTo>
                    <a:pt x="15262" y="297387"/>
                  </a:lnTo>
                  <a:lnTo>
                    <a:pt x="4094" y="280823"/>
                  </a:lnTo>
                  <a:lnTo>
                    <a:pt x="0" y="260540"/>
                  </a:lnTo>
                  <a:lnTo>
                    <a:pt x="0" y="52109"/>
                  </a:lnTo>
                  <a:close/>
                </a:path>
              </a:pathLst>
            </a:custGeom>
            <a:ln w="1132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438547" y="6998991"/>
            <a:ext cx="493339" cy="161145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16808" defTabSz="1210208">
              <a:spcBef>
                <a:spcPts val="146"/>
              </a:spcBef>
            </a:pPr>
            <a:r>
              <a:rPr sz="926" kern="0" dirty="0">
                <a:solidFill>
                  <a:sysClr val="windowText" lastClr="000000"/>
                </a:solidFill>
                <a:latin typeface="Arial"/>
                <a:cs typeface="Arial"/>
              </a:rPr>
              <a:t>PK/PD</a:t>
            </a:r>
            <a:r>
              <a:rPr sz="926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26" kern="0" spc="-66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sz="92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298141" y="7350435"/>
            <a:ext cx="774046" cy="215153"/>
            <a:chOff x="2123439" y="5553662"/>
            <a:chExt cx="584835" cy="162560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3439" y="5553662"/>
              <a:ext cx="170328" cy="16248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0654" y="5553662"/>
              <a:ext cx="170328" cy="16248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7869" y="5553662"/>
              <a:ext cx="170328" cy="162486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347703" y="7361999"/>
            <a:ext cx="114300" cy="161145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16808" defTabSz="1210208">
              <a:spcBef>
                <a:spcPts val="146"/>
              </a:spcBef>
            </a:pPr>
            <a:r>
              <a:rPr sz="926" kern="0" spc="-66" dirty="0">
                <a:solidFill>
                  <a:srgbClr val="595959"/>
                </a:solidFill>
                <a:latin typeface="Arial"/>
                <a:cs typeface="Arial"/>
              </a:rPr>
              <a:t>V</a:t>
            </a:r>
            <a:endParaRPr sz="92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83857" y="7333926"/>
            <a:ext cx="205908" cy="161145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50425" defTabSz="1210208">
              <a:spcBef>
                <a:spcPts val="146"/>
              </a:spcBef>
            </a:pPr>
            <a:r>
              <a:rPr sz="926" kern="0" spc="-33" dirty="0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sz="893" kern="0" spc="-49" baseline="-30864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endParaRPr sz="893" kern="0" baseline="-30864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857798" y="7353899"/>
            <a:ext cx="187418" cy="161145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16808" defTabSz="1210208">
              <a:spcBef>
                <a:spcPts val="146"/>
              </a:spcBef>
            </a:pPr>
            <a:r>
              <a:rPr sz="926" kern="0" spc="-33" dirty="0">
                <a:solidFill>
                  <a:srgbClr val="595959"/>
                </a:solidFill>
                <a:latin typeface="Arial"/>
                <a:cs typeface="Arial"/>
              </a:rPr>
              <a:t>CL</a:t>
            </a:r>
            <a:endParaRPr sz="92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3441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14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00200"/>
            <a:ext cx="6858000" cy="4171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600200"/>
            <a:ext cx="6858000" cy="800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1" y="1771650"/>
            <a:ext cx="385763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68605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35433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440055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49149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6813" y="3328988"/>
            <a:ext cx="714375" cy="7143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5600" y="1600200"/>
            <a:ext cx="6858000" cy="41719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5600" y="1600200"/>
            <a:ext cx="6858000" cy="800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44200" y="1771650"/>
            <a:ext cx="3429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4200" y="268605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4200" y="3543300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4200" y="405765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4200" y="4572000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6115050"/>
            <a:ext cx="16459200" cy="15430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0150" y="6400800"/>
            <a:ext cx="428625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0150" y="7086600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58300" y="7086600"/>
            <a:ext cx="228600" cy="228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8001000"/>
            <a:ext cx="16459200" cy="21145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0151" y="8286750"/>
            <a:ext cx="214313" cy="4000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9829800"/>
            <a:ext cx="18288000" cy="51435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914400" y="571500"/>
            <a:ext cx="1975104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4500"/>
              </a:lnSpc>
            </a:pPr>
            <a:r>
              <a:rPr lang="en-US" sz="40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Modeling Framework Rationale</a:t>
            </a:r>
            <a:endParaRPr lang="en-US" sz="4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 1"/>
          <p:cNvSpPr/>
          <p:nvPr/>
        </p:nvSpPr>
        <p:spPr>
          <a:xfrm>
            <a:off x="1700213" y="1800225"/>
            <a:ext cx="4383227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ODE-based Framework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 2"/>
          <p:cNvSpPr/>
          <p:nvPr/>
        </p:nvSpPr>
        <p:spPr>
          <a:xfrm>
            <a:off x="1485900" y="2628900"/>
            <a:ext cx="6057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Mechanistic link between drug administration, concentration, and effect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 3"/>
          <p:cNvSpPr/>
          <p:nvPr/>
        </p:nvSpPr>
        <p:spPr>
          <a:xfrm>
            <a:off x="1485900" y="3486150"/>
            <a:ext cx="6057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Scientifically interpretable models grounded in pharmacometric research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4"/>
          <p:cNvSpPr/>
          <p:nvPr/>
        </p:nvSpPr>
        <p:spPr>
          <a:xfrm>
            <a:off x="1485901" y="4343400"/>
            <a:ext cx="580090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Computationally efficient once formulated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5"/>
          <p:cNvSpPr/>
          <p:nvPr/>
        </p:nvSpPr>
        <p:spPr>
          <a:xfrm>
            <a:off x="1485900" y="4857750"/>
            <a:ext cx="6057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Aligns with operations research principles of simplifying complex systems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 6"/>
          <p:cNvSpPr/>
          <p:nvPr/>
        </p:nvSpPr>
        <p:spPr>
          <a:xfrm>
            <a:off x="9015413" y="3500438"/>
            <a:ext cx="714375" cy="714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038"/>
              </a:lnSpc>
            </a:pPr>
            <a:r>
              <a:rPr lang="en-US" sz="2025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VS</a:t>
            </a:r>
            <a:endParaRPr lang="en-US" sz="20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Text 7"/>
          <p:cNvSpPr/>
          <p:nvPr/>
        </p:nvSpPr>
        <p:spPr>
          <a:xfrm>
            <a:off x="11258551" y="1800225"/>
            <a:ext cx="5395586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 Learning Approach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 8"/>
          <p:cNvSpPr/>
          <p:nvPr/>
        </p:nvSpPr>
        <p:spPr>
          <a:xfrm>
            <a:off x="11087100" y="2628900"/>
            <a:ext cx="6057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Focuses on mapping inputs to outputs rather than modeling dynamics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9"/>
          <p:cNvSpPr/>
          <p:nvPr/>
        </p:nvSpPr>
        <p:spPr>
          <a:xfrm>
            <a:off x="11087100" y="3486150"/>
            <a:ext cx="713580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Black-box methods lack mechanistic interpretability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 10"/>
          <p:cNvSpPr/>
          <p:nvPr/>
        </p:nvSpPr>
        <p:spPr>
          <a:xfrm>
            <a:off x="11087100" y="4000500"/>
            <a:ext cx="705034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Difficult to reason about population-level behaviors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Text 11"/>
          <p:cNvSpPr/>
          <p:nvPr/>
        </p:nvSpPr>
        <p:spPr>
          <a:xfrm>
            <a:off x="11087100" y="4514850"/>
            <a:ext cx="6057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 designed to reflect physiological processes like clearance or compartmental distribution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 12"/>
          <p:cNvSpPr/>
          <p:nvPr/>
        </p:nvSpPr>
        <p:spPr>
          <a:xfrm>
            <a:off x="1800226" y="6429375"/>
            <a:ext cx="4636919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Monte Carlo Integration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 13"/>
          <p:cNvSpPr/>
          <p:nvPr/>
        </p:nvSpPr>
        <p:spPr>
          <a:xfrm>
            <a:off x="1543050" y="7029450"/>
            <a:ext cx="836568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Accounts for variability across patients and clinical scenarios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Text 14"/>
          <p:cNvSpPr/>
          <p:nvPr/>
        </p:nvSpPr>
        <p:spPr>
          <a:xfrm>
            <a:off x="9601200" y="7029450"/>
            <a:ext cx="760675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Explores range of possible outcomes under uncertainty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 15"/>
          <p:cNvSpPr/>
          <p:nvPr/>
        </p:nvSpPr>
        <p:spPr>
          <a:xfrm>
            <a:off x="1585913" y="8286750"/>
            <a:ext cx="382815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Our Approach?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 16"/>
          <p:cNvSpPr/>
          <p:nvPr/>
        </p:nvSpPr>
        <p:spPr>
          <a:xfrm>
            <a:off x="1200150" y="8801100"/>
            <a:ext cx="15887700" cy="1028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Our principled, ODE-based framework with Monte Carlo sampling provides a robust and interpretable tool that balances complexity with simplicity. This approach allows for accurate capture of real-world variability while maintaining clear interpretation and meaningful clinical insights.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 17"/>
          <p:cNvSpPr/>
          <p:nvPr/>
        </p:nvSpPr>
        <p:spPr>
          <a:xfrm>
            <a:off x="914400" y="9944100"/>
            <a:ext cx="9249459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Mechanistic PK/PD Modeling: An ODE-Based Approach for Drug Development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Text 18"/>
          <p:cNvSpPr/>
          <p:nvPr/>
        </p:nvSpPr>
        <p:spPr>
          <a:xfrm>
            <a:off x="17051685" y="9944100"/>
            <a:ext cx="386298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3/8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975B65-3350-E792-F4D8-0A2FCF7F73B9}"/>
              </a:ext>
            </a:extLst>
          </p:cNvPr>
          <p:cNvSpPr txBox="1"/>
          <p:nvPr/>
        </p:nvSpPr>
        <p:spPr>
          <a:xfrm>
            <a:off x="15602714" y="9774934"/>
            <a:ext cx="2685287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762000" y="1943100"/>
            <a:ext cx="16156816" cy="823186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1772451" algn="ctr">
              <a:spcBef>
                <a:spcPts val="146"/>
              </a:spcBef>
            </a:pPr>
            <a:r>
              <a:rPr spc="-13" dirty="0"/>
              <a:t>Advantages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200" y="4152900"/>
            <a:ext cx="18211800" cy="3482201"/>
          </a:xfrm>
          <a:prstGeom prst="rect">
            <a:avLst/>
          </a:prstGeom>
        </p:spPr>
        <p:txBody>
          <a:bodyPr vert="horz" wrap="square" lIns="0" tIns="15968" rIns="0" bIns="0" rtlCol="0">
            <a:spAutoFit/>
          </a:bodyPr>
          <a:lstStyle/>
          <a:p>
            <a:pPr marL="1711941" marR="1027837" indent="-1695973">
              <a:lnSpc>
                <a:spcPct val="100800"/>
              </a:lnSpc>
              <a:spcBef>
                <a:spcPts val="126"/>
              </a:spcBef>
            </a:pPr>
            <a:r>
              <a:rPr b="1" dirty="0">
                <a:latin typeface="Arial"/>
                <a:cs typeface="Arial"/>
              </a:rPr>
              <a:t>Stage</a:t>
            </a:r>
            <a:r>
              <a:rPr b="1" spc="-20" dirty="0"/>
              <a:t> </a:t>
            </a:r>
            <a:r>
              <a:rPr b="1" dirty="0">
                <a:latin typeface="Arial"/>
                <a:cs typeface="Arial"/>
              </a:rPr>
              <a:t>1:</a:t>
            </a:r>
            <a:r>
              <a:rPr b="1" spc="-13" dirty="0"/>
              <a:t> </a:t>
            </a:r>
            <a:r>
              <a:rPr dirty="0"/>
              <a:t>Narrowing</a:t>
            </a:r>
            <a:r>
              <a:rPr spc="-13" dirty="0"/>
              <a:t> </a:t>
            </a:r>
            <a:r>
              <a:rPr dirty="0"/>
              <a:t>down</a:t>
            </a:r>
            <a:r>
              <a:rPr spc="-20" dirty="0"/>
              <a:t> </a:t>
            </a:r>
            <a:r>
              <a:rPr dirty="0"/>
              <a:t>the</a:t>
            </a:r>
            <a:r>
              <a:rPr spc="-13" dirty="0"/>
              <a:t> </a:t>
            </a:r>
            <a:r>
              <a:rPr dirty="0"/>
              <a:t>PK/PD</a:t>
            </a:r>
            <a:r>
              <a:rPr spc="-20" dirty="0"/>
              <a:t> </a:t>
            </a:r>
            <a:r>
              <a:rPr dirty="0"/>
              <a:t>model</a:t>
            </a:r>
            <a:r>
              <a:rPr spc="-13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-13" dirty="0"/>
              <a:t>improved </a:t>
            </a:r>
            <a:r>
              <a:rPr dirty="0"/>
              <a:t>efficiency</a:t>
            </a:r>
            <a:r>
              <a:rPr spc="-33" dirty="0"/>
              <a:t> </a:t>
            </a:r>
            <a:r>
              <a:rPr dirty="0"/>
              <a:t>in</a:t>
            </a:r>
            <a:r>
              <a:rPr spc="-26" dirty="0"/>
              <a:t> </a:t>
            </a:r>
            <a:r>
              <a:rPr dirty="0"/>
              <a:t>Stage</a:t>
            </a:r>
            <a:r>
              <a:rPr spc="-33" dirty="0"/>
              <a:t> 2/3</a:t>
            </a:r>
          </a:p>
          <a:p>
            <a:pPr>
              <a:spcBef>
                <a:spcPts val="192"/>
              </a:spcBef>
            </a:pPr>
            <a:endParaRPr spc="-33" dirty="0"/>
          </a:p>
          <a:p>
            <a:pPr marL="1779174" marR="6723" indent="-1763206">
              <a:lnSpc>
                <a:spcPct val="100800"/>
              </a:lnSpc>
            </a:pPr>
            <a:r>
              <a:rPr b="1" dirty="0">
                <a:latin typeface="Arial"/>
                <a:cs typeface="Arial"/>
              </a:rPr>
              <a:t>Stage</a:t>
            </a:r>
            <a:r>
              <a:rPr b="1" spc="-7" dirty="0"/>
              <a:t> </a:t>
            </a:r>
            <a:r>
              <a:rPr b="1" dirty="0">
                <a:latin typeface="Arial"/>
                <a:cs typeface="Arial"/>
              </a:rPr>
              <a:t>2: </a:t>
            </a:r>
            <a:r>
              <a:rPr dirty="0"/>
              <a:t>A</a:t>
            </a:r>
            <a:r>
              <a:rPr spc="-179" dirty="0"/>
              <a:t> </a:t>
            </a:r>
            <a:r>
              <a:rPr dirty="0"/>
              <a:t>stochastic</a:t>
            </a:r>
            <a:r>
              <a:rPr spc="-7" dirty="0"/>
              <a:t> </a:t>
            </a:r>
            <a:r>
              <a:rPr dirty="0"/>
              <a:t>exploration of</a:t>
            </a:r>
            <a:r>
              <a:rPr spc="-7" dirty="0"/>
              <a:t> </a:t>
            </a:r>
            <a:r>
              <a:rPr dirty="0"/>
              <a:t>parameter space:</a:t>
            </a:r>
            <a:r>
              <a:rPr spc="-66" dirty="0"/>
              <a:t> </a:t>
            </a:r>
            <a:r>
              <a:rPr spc="-13" dirty="0"/>
              <a:t>Tunable </a:t>
            </a:r>
            <a:r>
              <a:rPr dirty="0"/>
              <a:t>weight</a:t>
            </a:r>
            <a:r>
              <a:rPr spc="-20" dirty="0"/>
              <a:t> </a:t>
            </a:r>
            <a:r>
              <a:rPr dirty="0"/>
              <a:t>parameter</a:t>
            </a:r>
            <a:r>
              <a:rPr spc="-13" dirty="0"/>
              <a:t> </a:t>
            </a:r>
            <a:r>
              <a:rPr dirty="0"/>
              <a:t>to</a:t>
            </a:r>
            <a:r>
              <a:rPr spc="-13" dirty="0"/>
              <a:t> </a:t>
            </a:r>
            <a:r>
              <a:rPr dirty="0"/>
              <a:t>overcome</a:t>
            </a:r>
            <a:r>
              <a:rPr spc="-20" dirty="0"/>
              <a:t> </a:t>
            </a:r>
            <a:r>
              <a:rPr dirty="0"/>
              <a:t>large</a:t>
            </a:r>
            <a:r>
              <a:rPr spc="-13" dirty="0"/>
              <a:t> potentials</a:t>
            </a:r>
          </a:p>
          <a:p>
            <a:pPr>
              <a:spcBef>
                <a:spcPts val="192"/>
              </a:spcBef>
            </a:pPr>
            <a:endParaRPr spc="-13" dirty="0"/>
          </a:p>
          <a:p>
            <a:pPr marL="1711100" marR="887486" indent="-1695132">
              <a:lnSpc>
                <a:spcPct val="100800"/>
              </a:lnSpc>
            </a:pPr>
            <a:r>
              <a:rPr b="1" dirty="0">
                <a:latin typeface="Arial"/>
                <a:cs typeface="Arial"/>
              </a:rPr>
              <a:t>Stage</a:t>
            </a:r>
            <a:r>
              <a:rPr b="1" spc="-7" dirty="0"/>
              <a:t> </a:t>
            </a:r>
            <a:r>
              <a:rPr b="1" dirty="0">
                <a:latin typeface="Arial"/>
                <a:cs typeface="Arial"/>
              </a:rPr>
              <a:t>3: </a:t>
            </a:r>
            <a:r>
              <a:rPr dirty="0"/>
              <a:t>Quantum</a:t>
            </a:r>
            <a:r>
              <a:rPr spc="-7" dirty="0"/>
              <a:t> </a:t>
            </a:r>
            <a:r>
              <a:rPr dirty="0"/>
              <a:t>correlations that</a:t>
            </a:r>
            <a:r>
              <a:rPr spc="-7" dirty="0"/>
              <a:t> </a:t>
            </a:r>
            <a:r>
              <a:rPr dirty="0"/>
              <a:t>can’t</a:t>
            </a:r>
            <a:r>
              <a:rPr spc="-7" dirty="0"/>
              <a:t> </a:t>
            </a:r>
            <a:r>
              <a:rPr dirty="0"/>
              <a:t>be</a:t>
            </a:r>
            <a:r>
              <a:rPr spc="-7" dirty="0"/>
              <a:t> </a:t>
            </a:r>
            <a:r>
              <a:rPr dirty="0"/>
              <a:t>captured </a:t>
            </a:r>
            <a:r>
              <a:rPr spc="-33" dirty="0"/>
              <a:t>by </a:t>
            </a:r>
            <a:r>
              <a:rPr dirty="0"/>
              <a:t>classical</a:t>
            </a:r>
            <a:r>
              <a:rPr spc="-40" dirty="0"/>
              <a:t> </a:t>
            </a:r>
            <a:r>
              <a:rPr dirty="0"/>
              <a:t>relationships,</a:t>
            </a:r>
            <a:r>
              <a:rPr spc="-26" dirty="0"/>
              <a:t> </a:t>
            </a:r>
            <a:r>
              <a:rPr dirty="0"/>
              <a:t>which</a:t>
            </a:r>
            <a:r>
              <a:rPr spc="-26" dirty="0"/>
              <a:t> </a:t>
            </a:r>
            <a:r>
              <a:rPr dirty="0"/>
              <a:t>potentially</a:t>
            </a:r>
            <a:r>
              <a:rPr spc="-20" dirty="0"/>
              <a:t> </a:t>
            </a:r>
            <a:r>
              <a:rPr spc="-13" dirty="0"/>
              <a:t>provide </a:t>
            </a:r>
            <a:r>
              <a:rPr dirty="0"/>
              <a:t>fundamental</a:t>
            </a:r>
            <a:r>
              <a:rPr spc="-20" dirty="0"/>
              <a:t> </a:t>
            </a:r>
            <a:r>
              <a:rPr dirty="0"/>
              <a:t>understanding</a:t>
            </a:r>
            <a:r>
              <a:rPr spc="-20" dirty="0"/>
              <a:t> </a:t>
            </a:r>
            <a:r>
              <a:rPr dirty="0"/>
              <a:t>from</a:t>
            </a:r>
            <a:r>
              <a:rPr spc="-20" dirty="0"/>
              <a:t> </a:t>
            </a:r>
            <a:r>
              <a:rPr dirty="0"/>
              <a:t>small</a:t>
            </a:r>
            <a:r>
              <a:rPr spc="-20" dirty="0"/>
              <a:t> </a:t>
            </a:r>
            <a:r>
              <a:rPr spc="-13" dirty="0"/>
              <a:t>datasets.</a:t>
            </a:r>
          </a:p>
        </p:txBody>
      </p:sp>
      <p:sp>
        <p:nvSpPr>
          <p:cNvPr id="4" name="object 4"/>
          <p:cNvSpPr/>
          <p:nvPr/>
        </p:nvSpPr>
        <p:spPr>
          <a:xfrm>
            <a:off x="4876800" y="3086100"/>
            <a:ext cx="9937455" cy="0"/>
          </a:xfrm>
          <a:custGeom>
            <a:avLst/>
            <a:gdLst/>
            <a:ahLst/>
            <a:cxnLst/>
            <a:rect l="l" t="t" r="r" b="b"/>
            <a:pathLst>
              <a:path w="8463280">
                <a:moveTo>
                  <a:pt x="0" y="0"/>
                </a:moveTo>
                <a:lnTo>
                  <a:pt x="8462849" y="0"/>
                </a:lnTo>
              </a:path>
            </a:pathLst>
          </a:custGeom>
          <a:ln w="4190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defTabSz="1210208"/>
            <a:endParaRPr sz="2382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-17417" y="1769895"/>
            <a:ext cx="18288000" cy="849667"/>
          </a:xfrm>
          <a:prstGeom prst="rect">
            <a:avLst/>
          </a:prstGeom>
        </p:spPr>
        <p:txBody>
          <a:bodyPr vert="horz" wrap="square" lIns="0" tIns="18490" rIns="0" bIns="0" rtlCol="0">
            <a:spAutoFit/>
          </a:bodyPr>
          <a:lstStyle/>
          <a:p>
            <a:pPr marL="533668" algn="ctr">
              <a:spcBef>
                <a:spcPts val="146"/>
              </a:spcBef>
            </a:pPr>
            <a:r>
              <a:rPr sz="5400" spc="-13" dirty="0"/>
              <a:t>Acknowledgements</a:t>
            </a:r>
          </a:p>
        </p:txBody>
      </p:sp>
      <p:sp>
        <p:nvSpPr>
          <p:cNvPr id="3" name="object 3"/>
          <p:cNvSpPr/>
          <p:nvPr/>
        </p:nvSpPr>
        <p:spPr>
          <a:xfrm>
            <a:off x="3140923" y="2825625"/>
            <a:ext cx="11201400" cy="0"/>
          </a:xfrm>
          <a:custGeom>
            <a:avLst/>
            <a:gdLst/>
            <a:ahLst/>
            <a:cxnLst/>
            <a:rect l="l" t="t" r="r" b="b"/>
            <a:pathLst>
              <a:path w="8463280">
                <a:moveTo>
                  <a:pt x="0" y="0"/>
                </a:moveTo>
                <a:lnTo>
                  <a:pt x="8462849" y="0"/>
                </a:lnTo>
              </a:path>
            </a:pathLst>
          </a:custGeom>
          <a:ln w="4190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pPr defTabSz="1210208"/>
            <a:endParaRPr sz="2382" kern="0">
              <a:solidFill>
                <a:sysClr val="windowText" lastClr="00000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9082" y="3360008"/>
            <a:ext cx="2135561" cy="2191030"/>
            <a:chOff x="953039" y="2538672"/>
            <a:chExt cx="1613535" cy="1655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472" y="2570104"/>
              <a:ext cx="1550667" cy="159208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8755" y="2554388"/>
              <a:ext cx="1582420" cy="1623695"/>
            </a:xfrm>
            <a:custGeom>
              <a:avLst/>
              <a:gdLst/>
              <a:ahLst/>
              <a:cxnLst/>
              <a:rect l="l" t="t" r="r" b="b"/>
              <a:pathLst>
                <a:path w="1582420" h="1623695">
                  <a:moveTo>
                    <a:pt x="0" y="0"/>
                  </a:moveTo>
                  <a:lnTo>
                    <a:pt x="1582099" y="0"/>
                  </a:lnTo>
                  <a:lnTo>
                    <a:pt x="1582099" y="1623517"/>
                  </a:lnTo>
                  <a:lnTo>
                    <a:pt x="0" y="1623517"/>
                  </a:lnTo>
                  <a:lnTo>
                    <a:pt x="0" y="0"/>
                  </a:lnTo>
                  <a:close/>
                </a:path>
              </a:pathLst>
            </a:custGeom>
            <a:ln w="31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190778" y="3360008"/>
            <a:ext cx="1785097" cy="2191030"/>
            <a:chOff x="2797877" y="2538672"/>
            <a:chExt cx="1348740" cy="16554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9309" y="2570105"/>
              <a:ext cx="1285542" cy="15920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13593" y="2554388"/>
              <a:ext cx="1316990" cy="1623695"/>
            </a:xfrm>
            <a:custGeom>
              <a:avLst/>
              <a:gdLst/>
              <a:ahLst/>
              <a:cxnLst/>
              <a:rect l="l" t="t" r="r" b="b"/>
              <a:pathLst>
                <a:path w="1316989" h="1623695">
                  <a:moveTo>
                    <a:pt x="0" y="0"/>
                  </a:moveTo>
                  <a:lnTo>
                    <a:pt x="1316975" y="0"/>
                  </a:lnTo>
                  <a:lnTo>
                    <a:pt x="1316975" y="1623517"/>
                  </a:lnTo>
                  <a:lnTo>
                    <a:pt x="0" y="1623517"/>
                  </a:lnTo>
                  <a:lnTo>
                    <a:pt x="0" y="0"/>
                  </a:lnTo>
                  <a:close/>
                </a:path>
              </a:pathLst>
            </a:custGeom>
            <a:ln w="31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146461" y="3360008"/>
            <a:ext cx="1980079" cy="2191030"/>
            <a:chOff x="4275504" y="2538672"/>
            <a:chExt cx="1496060" cy="165544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6936" y="2570105"/>
              <a:ext cx="1432891" cy="15920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91220" y="2554388"/>
              <a:ext cx="1464945" cy="1623695"/>
            </a:xfrm>
            <a:custGeom>
              <a:avLst/>
              <a:gdLst/>
              <a:ahLst/>
              <a:cxnLst/>
              <a:rect l="l" t="t" r="r" b="b"/>
              <a:pathLst>
                <a:path w="1464945" h="1623695">
                  <a:moveTo>
                    <a:pt x="0" y="0"/>
                  </a:moveTo>
                  <a:lnTo>
                    <a:pt x="1464323" y="0"/>
                  </a:lnTo>
                  <a:lnTo>
                    <a:pt x="1464323" y="1623517"/>
                  </a:lnTo>
                  <a:lnTo>
                    <a:pt x="0" y="1623517"/>
                  </a:lnTo>
                  <a:lnTo>
                    <a:pt x="0" y="0"/>
                  </a:lnTo>
                  <a:close/>
                </a:path>
              </a:pathLst>
            </a:custGeom>
            <a:ln w="31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226556" y="3360008"/>
            <a:ext cx="1743075" cy="2191030"/>
            <a:chOff x="5847131" y="2538672"/>
            <a:chExt cx="1316990" cy="16554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8564" y="2570104"/>
              <a:ext cx="1253835" cy="15920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62848" y="2554388"/>
              <a:ext cx="1285875" cy="1623695"/>
            </a:xfrm>
            <a:custGeom>
              <a:avLst/>
              <a:gdLst/>
              <a:ahLst/>
              <a:cxnLst/>
              <a:rect l="l" t="t" r="r" b="b"/>
              <a:pathLst>
                <a:path w="1285875" h="1623695">
                  <a:moveTo>
                    <a:pt x="0" y="0"/>
                  </a:moveTo>
                  <a:lnTo>
                    <a:pt x="1285267" y="0"/>
                  </a:lnTo>
                  <a:lnTo>
                    <a:pt x="1285267" y="1623517"/>
                  </a:lnTo>
                  <a:lnTo>
                    <a:pt x="0" y="1623517"/>
                  </a:lnTo>
                  <a:lnTo>
                    <a:pt x="0" y="0"/>
                  </a:lnTo>
                  <a:close/>
                </a:path>
              </a:pathLst>
            </a:custGeom>
            <a:ln w="31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111633" y="3360008"/>
            <a:ext cx="1905280" cy="2191030"/>
            <a:chOff x="7271411" y="2538672"/>
            <a:chExt cx="1439545" cy="165544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2845" y="2570105"/>
              <a:ext cx="1376102" cy="15920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87128" y="2554388"/>
              <a:ext cx="1407795" cy="1623695"/>
            </a:xfrm>
            <a:custGeom>
              <a:avLst/>
              <a:gdLst/>
              <a:ahLst/>
              <a:cxnLst/>
              <a:rect l="l" t="t" r="r" b="b"/>
              <a:pathLst>
                <a:path w="1407795" h="1623695">
                  <a:moveTo>
                    <a:pt x="0" y="0"/>
                  </a:moveTo>
                  <a:lnTo>
                    <a:pt x="1407535" y="0"/>
                  </a:lnTo>
                  <a:lnTo>
                    <a:pt x="1407535" y="1623517"/>
                  </a:lnTo>
                  <a:lnTo>
                    <a:pt x="0" y="1623517"/>
                  </a:lnTo>
                  <a:lnTo>
                    <a:pt x="0" y="0"/>
                  </a:lnTo>
                  <a:close/>
                </a:path>
              </a:pathLst>
            </a:custGeom>
            <a:ln w="31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210208"/>
              <a:endParaRPr sz="238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58497" y="5660448"/>
            <a:ext cx="1717021" cy="307207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6808" defTabSz="1210208">
              <a:spcBef>
                <a:spcPts val="172"/>
              </a:spcBef>
            </a:pPr>
            <a:r>
              <a:rPr sz="1853" kern="0" dirty="0">
                <a:solidFill>
                  <a:sysClr val="windowText" lastClr="000000"/>
                </a:solidFill>
                <a:latin typeface="Arial"/>
                <a:cs typeface="Arial"/>
              </a:rPr>
              <a:t>Prineha</a:t>
            </a:r>
            <a:r>
              <a:rPr sz="1853" kern="0" spc="7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853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Narang</a:t>
            </a:r>
            <a:endParaRPr sz="185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8585" y="5660448"/>
            <a:ext cx="1689287" cy="307207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6808" defTabSz="1210208">
              <a:spcBef>
                <a:spcPts val="172"/>
              </a:spcBef>
            </a:pPr>
            <a:r>
              <a:rPr sz="1853" kern="0" dirty="0">
                <a:solidFill>
                  <a:sysClr val="windowText" lastClr="000000"/>
                </a:solidFill>
                <a:latin typeface="Arial"/>
                <a:cs typeface="Arial"/>
              </a:rPr>
              <a:t>William</a:t>
            </a:r>
            <a:r>
              <a:rPr sz="1853" kern="0" spc="9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853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Munizzi</a:t>
            </a:r>
            <a:endParaRPr sz="185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38329" y="5660448"/>
            <a:ext cx="1395973" cy="307207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6808" defTabSz="1210208">
              <a:spcBef>
                <a:spcPts val="172"/>
              </a:spcBef>
            </a:pPr>
            <a:r>
              <a:rPr sz="1853" kern="0" dirty="0">
                <a:solidFill>
                  <a:sysClr val="windowText" lastClr="000000"/>
                </a:solidFill>
                <a:latin typeface="Arial"/>
                <a:cs typeface="Arial"/>
              </a:rPr>
              <a:t>Aman</a:t>
            </a:r>
            <a:r>
              <a:rPr sz="1853" kern="0" spc="6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853" kern="0" spc="-26" dirty="0">
                <a:solidFill>
                  <a:sysClr val="windowText" lastClr="000000"/>
                </a:solidFill>
                <a:latin typeface="Arial"/>
                <a:cs typeface="Arial"/>
              </a:rPr>
              <a:t>Mehta</a:t>
            </a:r>
            <a:endParaRPr sz="185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74557" y="5660448"/>
            <a:ext cx="1089212" cy="307207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6808" defTabSz="1210208">
              <a:spcBef>
                <a:spcPts val="172"/>
              </a:spcBef>
            </a:pPr>
            <a:r>
              <a:rPr sz="1853" kern="0" dirty="0">
                <a:solidFill>
                  <a:sysClr val="windowText" lastClr="000000"/>
                </a:solidFill>
                <a:latin typeface="Arial"/>
                <a:cs typeface="Arial"/>
              </a:rPr>
              <a:t>Jack</a:t>
            </a:r>
            <a:r>
              <a:rPr sz="1853" kern="0" spc="7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853" kern="0" spc="-26" dirty="0">
                <a:solidFill>
                  <a:sysClr val="windowText" lastClr="000000"/>
                </a:solidFill>
                <a:latin typeface="Arial"/>
                <a:cs typeface="Arial"/>
              </a:rPr>
              <a:t>Diab</a:t>
            </a:r>
            <a:endParaRPr sz="185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33168" y="5660448"/>
            <a:ext cx="1008529" cy="307207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6808" defTabSz="1210208">
              <a:spcBef>
                <a:spcPts val="172"/>
              </a:spcBef>
            </a:pPr>
            <a:r>
              <a:rPr sz="1853" kern="0" dirty="0">
                <a:solidFill>
                  <a:sysClr val="windowText" lastClr="000000"/>
                </a:solidFill>
                <a:latin typeface="Arial"/>
                <a:cs typeface="Arial"/>
              </a:rPr>
              <a:t>Scott</a:t>
            </a:r>
            <a:r>
              <a:rPr sz="1853" kern="0" spc="6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853" kern="0" spc="-33" dirty="0">
                <a:solidFill>
                  <a:sysClr val="windowText" lastClr="000000"/>
                </a:solidFill>
                <a:latin typeface="Arial"/>
                <a:cs typeface="Arial"/>
              </a:rPr>
              <a:t>Nie</a:t>
            </a:r>
            <a:endParaRPr sz="185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94390" y="6818091"/>
            <a:ext cx="8341379" cy="514274"/>
          </a:xfrm>
          <a:prstGeom prst="rect">
            <a:avLst/>
          </a:prstGeom>
          <a:ln w="31432">
            <a:solidFill>
              <a:srgbClr val="000000"/>
            </a:solidFill>
          </a:ln>
        </p:spPr>
        <p:txBody>
          <a:bodyPr vert="horz" wrap="square" lIns="0" tIns="115981" rIns="0" bIns="0" rtlCol="0">
            <a:spAutoFit/>
          </a:bodyPr>
          <a:lstStyle/>
          <a:p>
            <a:pPr marL="124383" defTabSz="1210208">
              <a:spcBef>
                <a:spcPts val="913"/>
              </a:spcBef>
            </a:pPr>
            <a:r>
              <a:rPr sz="2581" kern="0" dirty="0">
                <a:solidFill>
                  <a:sysClr val="windowText" lastClr="000000"/>
                </a:solidFill>
                <a:latin typeface="Arial"/>
                <a:cs typeface="Arial"/>
              </a:rPr>
              <a:t>Quantum</a:t>
            </a:r>
            <a:r>
              <a:rPr sz="2581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581" kern="0" dirty="0">
                <a:solidFill>
                  <a:sysClr val="windowText" lastClr="000000"/>
                </a:solidFill>
                <a:latin typeface="Arial"/>
                <a:cs typeface="Arial"/>
              </a:rPr>
              <a:t>Innovation</a:t>
            </a:r>
            <a:r>
              <a:rPr sz="2581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581" kern="0" dirty="0">
                <a:solidFill>
                  <a:sysClr val="windowText" lastClr="000000"/>
                </a:solidFill>
                <a:latin typeface="Arial"/>
                <a:cs typeface="Arial"/>
              </a:rPr>
              <a:t>Challenge</a:t>
            </a:r>
            <a:r>
              <a:rPr sz="2581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581" kern="0" dirty="0">
                <a:solidFill>
                  <a:sysClr val="windowText" lastClr="000000"/>
                </a:solidFill>
                <a:latin typeface="Arial"/>
                <a:cs typeface="Arial"/>
              </a:rPr>
              <a:t>Organizing</a:t>
            </a:r>
            <a:r>
              <a:rPr sz="2581" kern="0" spc="8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581" kern="0" spc="-13" dirty="0">
                <a:solidFill>
                  <a:sysClr val="windowText" lastClr="000000"/>
                </a:solidFill>
                <a:latin typeface="Arial"/>
                <a:cs typeface="Arial"/>
              </a:rPr>
              <a:t>Committee</a:t>
            </a:r>
            <a:endParaRPr sz="258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dots on a black background&#10;&#10;AI-generated content may be incorrect.">
            <a:extLst>
              <a:ext uri="{FF2B5EF4-FFF2-40B4-BE49-F238E27FC236}">
                <a16:creationId xmlns:a16="http://schemas.microsoft.com/office/drawing/2014/main" id="{B80B3F8B-C8D3-CD93-CC7F-C71E3A77D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8" b="71679"/>
          <a:stretch>
            <a:fillRect/>
          </a:stretch>
        </p:blipFill>
        <p:spPr>
          <a:xfrm>
            <a:off x="14596101" y="7373608"/>
            <a:ext cx="3691900" cy="291339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220" y="1120917"/>
            <a:ext cx="18362086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5"/>
              </a:lnSpc>
            </a:pPr>
            <a:r>
              <a:rPr lang="en-US" sz="54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Quantum Innovation Challenge 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2781626"/>
            <a:ext cx="18288000" cy="378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6000" b="1" u="sng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The Jury</a:t>
            </a:r>
          </a:p>
        </p:txBody>
      </p:sp>
      <p:pic>
        <p:nvPicPr>
          <p:cNvPr id="20" name="better quality">
            <a:hlinkClick r:id="" action="ppaction://media"/>
            <a:extLst>
              <a:ext uri="{FF2B5EF4-FFF2-40B4-BE49-F238E27FC236}">
                <a16:creationId xmlns:a16="http://schemas.microsoft.com/office/drawing/2014/main" id="{8E071040-59D7-1123-A2A7-296D7C548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187597"/>
            <a:ext cx="2599013" cy="2573075"/>
          </a:xfrm>
          <a:prstGeom prst="rect">
            <a:avLst/>
          </a:prstGeom>
        </p:spPr>
      </p:pic>
      <p:sp>
        <p:nvSpPr>
          <p:cNvPr id="2" name="TextBox 17">
            <a:extLst>
              <a:ext uri="{FF2B5EF4-FFF2-40B4-BE49-F238E27FC236}">
                <a16:creationId xmlns:a16="http://schemas.microsoft.com/office/drawing/2014/main" id="{8BBABD05-D6E1-09C9-F139-532202BA04FD}"/>
              </a:ext>
            </a:extLst>
          </p:cNvPr>
          <p:cNvSpPr txBox="1"/>
          <p:nvPr/>
        </p:nvSpPr>
        <p:spPr>
          <a:xfrm>
            <a:off x="1891689" y="3988087"/>
            <a:ext cx="3296739" cy="68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Cathal </a:t>
            </a:r>
          </a:p>
          <a:p>
            <a:pPr algn="ctr">
              <a:lnSpc>
                <a:spcPts val="1575"/>
              </a:lnSpc>
            </a:pPr>
            <a:endParaRPr lang="en-US" sz="32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Mahon</a:t>
            </a:r>
          </a:p>
        </p:txBody>
      </p:sp>
      <p:pic>
        <p:nvPicPr>
          <p:cNvPr id="1026" name="Picture 2" descr="Cathal Mahon">
            <a:extLst>
              <a:ext uri="{FF2B5EF4-FFF2-40B4-BE49-F238E27FC236}">
                <a16:creationId xmlns:a16="http://schemas.microsoft.com/office/drawing/2014/main" id="{2793326C-EB4C-6347-08C1-21E5D748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51" y="4812049"/>
            <a:ext cx="1664213" cy="16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7">
            <a:extLst>
              <a:ext uri="{FF2B5EF4-FFF2-40B4-BE49-F238E27FC236}">
                <a16:creationId xmlns:a16="http://schemas.microsoft.com/office/drawing/2014/main" id="{942B32A4-1406-5B0C-3B93-B773A6C4E22A}"/>
              </a:ext>
            </a:extLst>
          </p:cNvPr>
          <p:cNvSpPr txBox="1"/>
          <p:nvPr/>
        </p:nvSpPr>
        <p:spPr>
          <a:xfrm>
            <a:off x="9867167" y="7186875"/>
            <a:ext cx="2260727" cy="68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Maxime </a:t>
            </a:r>
          </a:p>
          <a:p>
            <a:pPr algn="ctr">
              <a:lnSpc>
                <a:spcPts val="1575"/>
              </a:lnSpc>
            </a:pPr>
            <a:endParaRPr lang="en-US" sz="32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Oliva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E2E837BE-B78A-5954-4B05-B1C0CA74733A}"/>
              </a:ext>
            </a:extLst>
          </p:cNvPr>
          <p:cNvSpPr txBox="1"/>
          <p:nvPr/>
        </p:nvSpPr>
        <p:spPr>
          <a:xfrm>
            <a:off x="5594481" y="7180943"/>
            <a:ext cx="3668439" cy="68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Tobias </a:t>
            </a:r>
          </a:p>
          <a:p>
            <a:pPr algn="ctr">
              <a:lnSpc>
                <a:spcPts val="1575"/>
              </a:lnSpc>
            </a:pPr>
            <a:endParaRPr lang="en-US" sz="32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Denzler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71B74081-4112-3132-BEF7-8A4FC4178B38}"/>
              </a:ext>
            </a:extLst>
          </p:cNvPr>
          <p:cNvSpPr txBox="1"/>
          <p:nvPr/>
        </p:nvSpPr>
        <p:spPr>
          <a:xfrm>
            <a:off x="13076286" y="7180943"/>
            <a:ext cx="3296739" cy="68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Niels Rode</a:t>
            </a:r>
          </a:p>
          <a:p>
            <a:pPr algn="ctr">
              <a:lnSpc>
                <a:spcPts val="1575"/>
              </a:lnSpc>
            </a:pPr>
            <a:endParaRPr lang="en-US" sz="32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Kristensen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52BA51A0-BAC9-8F78-9F78-04547B7CD661}"/>
              </a:ext>
            </a:extLst>
          </p:cNvPr>
          <p:cNvSpPr txBox="1"/>
          <p:nvPr/>
        </p:nvSpPr>
        <p:spPr>
          <a:xfrm>
            <a:off x="2373616" y="7112719"/>
            <a:ext cx="2495502" cy="68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Michael </a:t>
            </a:r>
          </a:p>
          <a:p>
            <a:pPr algn="ctr">
              <a:lnSpc>
                <a:spcPts val="1575"/>
              </a:lnSpc>
            </a:pPr>
            <a:endParaRPr lang="en-US" sz="32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D’Andrea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55CDC152-14D7-67B3-E2FA-ADC27569070A}"/>
              </a:ext>
            </a:extLst>
          </p:cNvPr>
          <p:cNvSpPr txBox="1"/>
          <p:nvPr/>
        </p:nvSpPr>
        <p:spPr>
          <a:xfrm>
            <a:off x="12645901" y="3896235"/>
            <a:ext cx="4191000" cy="68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Ulrik Nicolai</a:t>
            </a:r>
          </a:p>
          <a:p>
            <a:pPr algn="ctr">
              <a:lnSpc>
                <a:spcPts val="1575"/>
              </a:lnSpc>
            </a:pPr>
            <a:endParaRPr lang="en-US" sz="32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de Lichtenberg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3475B741-365C-FFE7-A675-CA4305F19AEB}"/>
              </a:ext>
            </a:extLst>
          </p:cNvPr>
          <p:cNvSpPr txBox="1"/>
          <p:nvPr/>
        </p:nvSpPr>
        <p:spPr>
          <a:xfrm>
            <a:off x="9349162" y="3913831"/>
            <a:ext cx="3296739" cy="68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Jeroen </a:t>
            </a:r>
          </a:p>
          <a:p>
            <a:pPr algn="ctr">
              <a:lnSpc>
                <a:spcPts val="1575"/>
              </a:lnSpc>
            </a:pPr>
            <a:endParaRPr lang="en-US" sz="32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Bakker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ED0336D8-A7DB-8C95-B57A-3178EA39DA89}"/>
              </a:ext>
            </a:extLst>
          </p:cNvPr>
          <p:cNvSpPr txBox="1"/>
          <p:nvPr/>
        </p:nvSpPr>
        <p:spPr>
          <a:xfrm>
            <a:off x="5290583" y="3963758"/>
            <a:ext cx="3820839" cy="68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Clément</a:t>
            </a:r>
          </a:p>
          <a:p>
            <a:pPr algn="ctr">
              <a:lnSpc>
                <a:spcPts val="1575"/>
              </a:lnSpc>
            </a:pPr>
            <a:endParaRPr lang="en-US" sz="3200" b="1" dirty="0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ctr">
              <a:lnSpc>
                <a:spcPts val="1575"/>
              </a:lnSpc>
            </a:pP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Javerzac</a:t>
            </a:r>
            <a:r>
              <a:rPr lang="en-US" sz="3200" b="1" dirty="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-Galy</a:t>
            </a:r>
          </a:p>
        </p:txBody>
      </p:sp>
      <p:pic>
        <p:nvPicPr>
          <p:cNvPr id="1028" name="Picture 4" descr="Clément Javerzac-Galy">
            <a:extLst>
              <a:ext uri="{FF2B5EF4-FFF2-40B4-BE49-F238E27FC236}">
                <a16:creationId xmlns:a16="http://schemas.microsoft.com/office/drawing/2014/main" id="{855FF5A6-9B11-1D7A-82DF-9CD90EF4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473" y="4839238"/>
            <a:ext cx="1632644" cy="163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roen Bakker">
            <a:extLst>
              <a:ext uri="{FF2B5EF4-FFF2-40B4-BE49-F238E27FC236}">
                <a16:creationId xmlns:a16="http://schemas.microsoft.com/office/drawing/2014/main" id="{63ECDE42-D146-0516-79AD-3DF80A624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426" y="4823454"/>
            <a:ext cx="1664213" cy="16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lrik Nicolai de Lichtenberg">
            <a:extLst>
              <a:ext uri="{FF2B5EF4-FFF2-40B4-BE49-F238E27FC236}">
                <a16:creationId xmlns:a16="http://schemas.microsoft.com/office/drawing/2014/main" id="{3E8576EF-C8AD-551C-268E-9E1DC147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948" y="4823454"/>
            <a:ext cx="1664213" cy="16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hael DAndrea">
            <a:extLst>
              <a:ext uri="{FF2B5EF4-FFF2-40B4-BE49-F238E27FC236}">
                <a16:creationId xmlns:a16="http://schemas.microsoft.com/office/drawing/2014/main" id="{246AD62A-EE91-1249-671B-7E607022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10" y="8039343"/>
            <a:ext cx="1664213" cy="16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bias Denzler">
            <a:extLst>
              <a:ext uri="{FF2B5EF4-FFF2-40B4-BE49-F238E27FC236}">
                <a16:creationId xmlns:a16="http://schemas.microsoft.com/office/drawing/2014/main" id="{AD329304-5F30-E0DF-D979-45D617B4F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95" y="8177021"/>
            <a:ext cx="1664213" cy="16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xime Oliva">
            <a:extLst>
              <a:ext uri="{FF2B5EF4-FFF2-40B4-BE49-F238E27FC236}">
                <a16:creationId xmlns:a16="http://schemas.microsoft.com/office/drawing/2014/main" id="{17011A48-9878-7ECB-2604-CD9A0A19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426" y="8039343"/>
            <a:ext cx="1797974" cy="179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white dots on a black background&#10;&#10;AI-generated content may be incorrect.">
            <a:extLst>
              <a:ext uri="{FF2B5EF4-FFF2-40B4-BE49-F238E27FC236}">
                <a16:creationId xmlns:a16="http://schemas.microsoft.com/office/drawing/2014/main" id="{5896C7BF-941D-BD7D-1DA7-095B6CF5F08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51" b="533"/>
          <a:stretch>
            <a:fillRect/>
          </a:stretch>
        </p:blipFill>
        <p:spPr>
          <a:xfrm>
            <a:off x="13753085" y="7957013"/>
            <a:ext cx="1943139" cy="196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14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371600"/>
            <a:ext cx="5257800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0" y="1657350"/>
            <a:ext cx="685800" cy="685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771650"/>
            <a:ext cx="3429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450" y="257175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450" y="337185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1371600"/>
            <a:ext cx="5257800" cy="2571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850" y="1657350"/>
            <a:ext cx="685800" cy="685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5163" y="1771650"/>
            <a:ext cx="257175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5150" y="2571750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5150" y="302895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0" y="1371600"/>
            <a:ext cx="5257800" cy="2571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01550" y="1657350"/>
            <a:ext cx="685800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0" y="1771650"/>
            <a:ext cx="3429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15850" y="257175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15850" y="3028950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4286250"/>
            <a:ext cx="8058150" cy="55149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0150" y="5143500"/>
            <a:ext cx="7486650" cy="35718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0150" y="8943975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0150" y="9286875"/>
            <a:ext cx="171450" cy="171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15450" y="4286250"/>
            <a:ext cx="8058150" cy="551497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5200650"/>
            <a:ext cx="171450" cy="228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6057900"/>
            <a:ext cx="171450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6915150"/>
            <a:ext cx="171450" cy="228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7429500"/>
            <a:ext cx="171450" cy="2286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9772650"/>
            <a:ext cx="18288000" cy="514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914400" y="571500"/>
            <a:ext cx="1975104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4500"/>
              </a:lnSpc>
            </a:pPr>
            <a:r>
              <a:rPr lang="en-US" sz="40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Exploratory Findings: PK Structure</a:t>
            </a:r>
            <a:endParaRPr lang="en-US" sz="4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1"/>
          <p:cNvSpPr/>
          <p:nvPr/>
        </p:nvSpPr>
        <p:spPr>
          <a:xfrm>
            <a:off x="2114550" y="1657350"/>
            <a:ext cx="4325094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2-Compartment Model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2"/>
          <p:cNvSpPr/>
          <p:nvPr/>
        </p:nvSpPr>
        <p:spPr>
          <a:xfrm>
            <a:off x="1657350" y="2514600"/>
            <a:ext cx="42291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Non-parallel elimination curves (R² = 0.020)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 3"/>
          <p:cNvSpPr/>
          <p:nvPr/>
        </p:nvSpPr>
        <p:spPr>
          <a:xfrm>
            <a:off x="1657351" y="3314700"/>
            <a:ext cx="372341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Biphasic elimination profile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Text 4"/>
          <p:cNvSpPr/>
          <p:nvPr/>
        </p:nvSpPr>
        <p:spPr>
          <a:xfrm>
            <a:off x="7715250" y="1657350"/>
            <a:ext cx="4384566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First-Order Absorption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 5"/>
          <p:cNvSpPr/>
          <p:nvPr/>
        </p:nvSpPr>
        <p:spPr>
          <a:xfrm>
            <a:off x="7258051" y="2514600"/>
            <a:ext cx="402773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Rapid rise within first 2 hours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6"/>
          <p:cNvSpPr/>
          <p:nvPr/>
        </p:nvSpPr>
        <p:spPr>
          <a:xfrm>
            <a:off x="7258051" y="2971800"/>
            <a:ext cx="307752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 lag time or plateau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 7"/>
          <p:cNvSpPr/>
          <p:nvPr/>
        </p:nvSpPr>
        <p:spPr>
          <a:xfrm>
            <a:off x="13315950" y="1657350"/>
            <a:ext cx="3890307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Body Weight Effects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Text 8"/>
          <p:cNvSpPr/>
          <p:nvPr/>
        </p:nvSpPr>
        <p:spPr>
          <a:xfrm>
            <a:off x="12858750" y="2514600"/>
            <a:ext cx="406711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Strong correlation (r = 0.680)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 9"/>
          <p:cNvSpPr/>
          <p:nvPr/>
        </p:nvSpPr>
        <p:spPr>
          <a:xfrm>
            <a:off x="12858751" y="2971800"/>
            <a:ext cx="40322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Allometric scaling (BW^1.33)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 10"/>
          <p:cNvSpPr/>
          <p:nvPr/>
        </p:nvSpPr>
        <p:spPr>
          <a:xfrm>
            <a:off x="1200150" y="4572000"/>
            <a:ext cx="898398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Biphasic Elimination Profile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Text 11"/>
          <p:cNvSpPr/>
          <p:nvPr/>
        </p:nvSpPr>
        <p:spPr>
          <a:xfrm>
            <a:off x="1485901" y="8886825"/>
            <a:ext cx="640982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Parallel lines = mono-exponential decay (R² = 0.020)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 12"/>
          <p:cNvSpPr/>
          <p:nvPr/>
        </p:nvSpPr>
        <p:spPr>
          <a:xfrm>
            <a:off x="1485901" y="9229725"/>
            <a:ext cx="5381387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Non-parallel curves = 2-compartment model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 13"/>
          <p:cNvSpPr/>
          <p:nvPr/>
        </p:nvSpPr>
        <p:spPr>
          <a:xfrm>
            <a:off x="9601200" y="4572000"/>
            <a:ext cx="74866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Insights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 14"/>
          <p:cNvSpPr/>
          <p:nvPr/>
        </p:nvSpPr>
        <p:spPr>
          <a:xfrm>
            <a:off x="9944100" y="5143500"/>
            <a:ext cx="7143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Dose-proportional increases across 1, 3, and 10 mg doses confirm linear pharmacokinetics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Text 15"/>
          <p:cNvSpPr/>
          <p:nvPr/>
        </p:nvSpPr>
        <p:spPr>
          <a:xfrm>
            <a:off x="9944100" y="6000750"/>
            <a:ext cx="71437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Peak concentrations at 400 hours indicate slow accumulation to steady-state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 16"/>
          <p:cNvSpPr/>
          <p:nvPr/>
        </p:nvSpPr>
        <p:spPr>
          <a:xfrm>
            <a:off x="9944101" y="6858000"/>
            <a:ext cx="745673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37.5% CV confirms substantial inter-subject variability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 17"/>
          <p:cNvSpPr/>
          <p:nvPr/>
        </p:nvSpPr>
        <p:spPr>
          <a:xfrm>
            <a:off x="9944101" y="7372350"/>
            <a:ext cx="819129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52% of clearance variability explained by allometric scaling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 18"/>
          <p:cNvSpPr/>
          <p:nvPr/>
        </p:nvSpPr>
        <p:spPr>
          <a:xfrm>
            <a:off x="914400" y="9886950"/>
            <a:ext cx="9249459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Mechanistic PK/PD Modeling: An ODE-Based Approach for Drug Development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Text 19"/>
          <p:cNvSpPr/>
          <p:nvPr/>
        </p:nvSpPr>
        <p:spPr>
          <a:xfrm>
            <a:off x="17051685" y="9886950"/>
            <a:ext cx="386298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4/8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E1C36A-199C-A982-8CF1-7F6EA0F75FE5}"/>
              </a:ext>
            </a:extLst>
          </p:cNvPr>
          <p:cNvSpPr txBox="1"/>
          <p:nvPr/>
        </p:nvSpPr>
        <p:spPr>
          <a:xfrm>
            <a:off x="15624811" y="9745217"/>
            <a:ext cx="2685287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14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371600"/>
            <a:ext cx="5257800" cy="6286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0" y="1700213"/>
            <a:ext cx="575742" cy="7143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459" y="1828800"/>
            <a:ext cx="3429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" y="2686050"/>
            <a:ext cx="46863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150" y="2686050"/>
            <a:ext cx="4686300" cy="1828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150" y="480060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150" y="59436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150" y="67437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1371600"/>
            <a:ext cx="5257800" cy="6286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0850" y="1657350"/>
            <a:ext cx="714375" cy="7143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588" y="1785938"/>
            <a:ext cx="3429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0850" y="2600325"/>
            <a:ext cx="4686300" cy="1828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0850" y="2600325"/>
            <a:ext cx="4686300" cy="1828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0850" y="4657725"/>
            <a:ext cx="4686300" cy="1371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0" y="1371600"/>
            <a:ext cx="5257800" cy="6286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01550" y="1657350"/>
            <a:ext cx="714375" cy="7143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65858" y="1785938"/>
            <a:ext cx="385763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01550" y="2600325"/>
            <a:ext cx="4686300" cy="1828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01550" y="2600325"/>
            <a:ext cx="4686300" cy="1828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1550" y="4714875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1550" y="5514975"/>
            <a:ext cx="228600" cy="228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1550" y="6315075"/>
            <a:ext cx="228600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7886700"/>
            <a:ext cx="16459200" cy="1143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1" y="8258175"/>
            <a:ext cx="214313" cy="4000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9772650"/>
            <a:ext cx="18288000" cy="514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914400" y="571500"/>
            <a:ext cx="1975104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4500"/>
              </a:lnSpc>
            </a:pPr>
            <a:r>
              <a:rPr lang="en-US" sz="40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Exploratory Findings: PD Linkage</a:t>
            </a:r>
            <a:endParaRPr lang="en-US" sz="4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1"/>
          <p:cNvSpPr/>
          <p:nvPr/>
        </p:nvSpPr>
        <p:spPr>
          <a:xfrm>
            <a:off x="2004492" y="1657350"/>
            <a:ext cx="3881958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Indirect Response Mechanism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2"/>
          <p:cNvSpPr/>
          <p:nvPr/>
        </p:nvSpPr>
        <p:spPr>
          <a:xfrm>
            <a:off x="1543050" y="4743450"/>
            <a:ext cx="4343400" cy="1028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Counterclockwise hysteresis loop confirms time delay between PK and PD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 3"/>
          <p:cNvSpPr/>
          <p:nvPr/>
        </p:nvSpPr>
        <p:spPr>
          <a:xfrm>
            <a:off x="1543050" y="5886450"/>
            <a:ext cx="4343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Moderate PK-PD correlation (-0.612) supports indirect link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Text 4"/>
          <p:cNvSpPr/>
          <p:nvPr/>
        </p:nvSpPr>
        <p:spPr>
          <a:xfrm>
            <a:off x="1543050" y="6686550"/>
            <a:ext cx="4343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Need for effect compartment in model structure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 5"/>
          <p:cNvSpPr/>
          <p:nvPr/>
        </p:nvSpPr>
        <p:spPr>
          <a:xfrm>
            <a:off x="7743825" y="1814513"/>
            <a:ext cx="358143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Emax Relationship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6"/>
          <p:cNvSpPr/>
          <p:nvPr/>
        </p:nvSpPr>
        <p:spPr>
          <a:xfrm>
            <a:off x="6972300" y="4829175"/>
            <a:ext cx="7388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EC₅₀: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 7"/>
          <p:cNvSpPr/>
          <p:nvPr/>
        </p:nvSpPr>
        <p:spPr>
          <a:xfrm>
            <a:off x="10016430" y="4829175"/>
            <a:ext cx="155912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F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5.779 mg/L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Text 8"/>
          <p:cNvSpPr/>
          <p:nvPr/>
        </p:nvSpPr>
        <p:spPr>
          <a:xfrm>
            <a:off x="6972301" y="5172075"/>
            <a:ext cx="41737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E₀: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 9"/>
          <p:cNvSpPr/>
          <p:nvPr/>
        </p:nvSpPr>
        <p:spPr>
          <a:xfrm>
            <a:off x="10016877" y="5172075"/>
            <a:ext cx="155858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F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7.94 ng/mL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 10"/>
          <p:cNvSpPr/>
          <p:nvPr/>
        </p:nvSpPr>
        <p:spPr>
          <a:xfrm>
            <a:off x="6972301" y="5514975"/>
            <a:ext cx="71794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Eₘₐₓ: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Text 11"/>
          <p:cNvSpPr/>
          <p:nvPr/>
        </p:nvSpPr>
        <p:spPr>
          <a:xfrm>
            <a:off x="9871547" y="5514975"/>
            <a:ext cx="173298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F080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10.36 ng/mL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Text 12"/>
          <p:cNvSpPr/>
          <p:nvPr/>
        </p:nvSpPr>
        <p:spPr>
          <a:xfrm>
            <a:off x="6800850" y="6200775"/>
            <a:ext cx="46863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Classic Emax inhibitory model supports biomarker suppression profile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 13"/>
          <p:cNvSpPr/>
          <p:nvPr/>
        </p:nvSpPr>
        <p:spPr>
          <a:xfrm>
            <a:off x="13344526" y="1814513"/>
            <a:ext cx="2838569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150"/>
              </a:lnSpc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COMED Effects</a:t>
            </a:r>
            <a:endParaRPr lang="en-US" sz="2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Text 14"/>
          <p:cNvSpPr/>
          <p:nvPr/>
        </p:nvSpPr>
        <p:spPr>
          <a:xfrm>
            <a:off x="12744450" y="4657725"/>
            <a:ext cx="4343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Non-significant p = 0.2368; wider variability in suppression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Text 15"/>
          <p:cNvSpPr/>
          <p:nvPr/>
        </p:nvSpPr>
        <p:spPr>
          <a:xfrm>
            <a:off x="12744450" y="5457825"/>
            <a:ext cx="4343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COMED increases baseline biomarker production (KIN)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 16"/>
          <p:cNvSpPr/>
          <p:nvPr/>
        </p:nvSpPr>
        <p:spPr>
          <a:xfrm>
            <a:off x="12744450" y="6257925"/>
            <a:ext cx="4343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Mechanistic insight: COMED likely affects KIN parameter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 17"/>
          <p:cNvSpPr/>
          <p:nvPr/>
        </p:nvSpPr>
        <p:spPr>
          <a:xfrm>
            <a:off x="1528763" y="8115300"/>
            <a:ext cx="15616238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Insight:</a:t>
            </a: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100-hour temporal lag between peak PK (400h) and PD (500h) justifies inclusion of an effect compartment with equilibration rate constant (KE0) in the model.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 18"/>
          <p:cNvSpPr/>
          <p:nvPr/>
        </p:nvSpPr>
        <p:spPr>
          <a:xfrm>
            <a:off x="914400" y="9886950"/>
            <a:ext cx="9249459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Mechanistic PK/PD Modeling: An ODE-Based Approach for Drug Development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Text 19"/>
          <p:cNvSpPr/>
          <p:nvPr/>
        </p:nvSpPr>
        <p:spPr>
          <a:xfrm>
            <a:off x="17051685" y="9886950"/>
            <a:ext cx="386298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5/8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6018AE-CEF7-F782-1382-59B9B181A0DE}"/>
              </a:ext>
            </a:extLst>
          </p:cNvPr>
          <p:cNvSpPr txBox="1"/>
          <p:nvPr/>
        </p:nvSpPr>
        <p:spPr>
          <a:xfrm>
            <a:off x="15624811" y="9745217"/>
            <a:ext cx="2685287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4584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14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371600"/>
            <a:ext cx="8001000" cy="90868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714500"/>
            <a:ext cx="428625" cy="514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2457450"/>
            <a:ext cx="7315200" cy="3200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2686050"/>
            <a:ext cx="6858000" cy="2743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59436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645795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73152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7829550"/>
            <a:ext cx="7315200" cy="1257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900" y="8115300"/>
            <a:ext cx="1714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1371600"/>
            <a:ext cx="8001000" cy="90868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5500" y="1714500"/>
            <a:ext cx="485775" cy="514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5500" y="2457450"/>
            <a:ext cx="7315200" cy="3200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4100" y="2686050"/>
            <a:ext cx="6858000" cy="2743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5500" y="594360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5500" y="6457950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5500" y="7315200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5500" y="8172450"/>
            <a:ext cx="7315200" cy="1943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4100" y="8458200"/>
            <a:ext cx="17145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9944100"/>
            <a:ext cx="18288000" cy="51435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914400" y="571500"/>
            <a:ext cx="16459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4500"/>
              </a:lnSpc>
            </a:pPr>
            <a:r>
              <a:rPr lang="en-US" sz="40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Covariate Impact Analysis</a:t>
            </a:r>
            <a:endParaRPr lang="en-US" sz="4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 1"/>
          <p:cNvSpPr/>
          <p:nvPr/>
        </p:nvSpPr>
        <p:spPr>
          <a:xfrm>
            <a:off x="1914525" y="1743075"/>
            <a:ext cx="594824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600"/>
              </a:lnSpc>
            </a:pPr>
            <a:r>
              <a:rPr lang="en-US" sz="27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Body Weight (BW) Impact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 2"/>
          <p:cNvSpPr/>
          <p:nvPr/>
        </p:nvSpPr>
        <p:spPr>
          <a:xfrm>
            <a:off x="1657351" y="5886450"/>
            <a:ext cx="732493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Strong positive correlation with clearance (r = 0.680)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 3"/>
          <p:cNvSpPr/>
          <p:nvPr/>
        </p:nvSpPr>
        <p:spPr>
          <a:xfrm>
            <a:off x="1657350" y="6400800"/>
            <a:ext cx="6915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Allometric fit (BW, R² = 0.522) explains 52% of clearance variability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 4"/>
          <p:cNvSpPr/>
          <p:nvPr/>
        </p:nvSpPr>
        <p:spPr>
          <a:xfrm>
            <a:off x="1657350" y="7258050"/>
            <a:ext cx="662868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Decision: Include allometric scaling for CL and V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 5"/>
          <p:cNvSpPr/>
          <p:nvPr/>
        </p:nvSpPr>
        <p:spPr>
          <a:xfrm>
            <a:off x="1771651" y="8058150"/>
            <a:ext cx="359991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Implementation: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 6"/>
          <p:cNvSpPr/>
          <p:nvPr/>
        </p:nvSpPr>
        <p:spPr>
          <a:xfrm>
            <a:off x="1485900" y="8515350"/>
            <a:ext cx="6858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CL = CL</a:t>
            </a:r>
            <a:r>
              <a:rPr lang="en-US" sz="1350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typical</a:t>
            </a:r>
            <a:r>
              <a:rPr lang="en-US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× (BW/70)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7"/>
          <p:cNvSpPr/>
          <p:nvPr/>
        </p:nvSpPr>
        <p:spPr>
          <a:xfrm>
            <a:off x="10429876" y="1743075"/>
            <a:ext cx="784383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3600"/>
              </a:lnSpc>
            </a:pPr>
            <a:r>
              <a:rPr lang="en-US" sz="27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Concomitant Medication (COMED)</a:t>
            </a: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 8"/>
          <p:cNvSpPr/>
          <p:nvPr/>
        </p:nvSpPr>
        <p:spPr>
          <a:xfrm>
            <a:off x="10115550" y="5886450"/>
            <a:ext cx="60730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Minimal effect on PK clearance (p = 0.8387)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 9"/>
          <p:cNvSpPr/>
          <p:nvPr/>
        </p:nvSpPr>
        <p:spPr>
          <a:xfrm>
            <a:off x="10115550" y="6400800"/>
            <a:ext cx="6915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Affects PD response, likely by increasing baseline biomarker production (KIN)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Text 10"/>
          <p:cNvSpPr/>
          <p:nvPr/>
        </p:nvSpPr>
        <p:spPr>
          <a:xfrm>
            <a:off x="10115550" y="7258050"/>
            <a:ext cx="6915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Shows wider variability and slightly lower median suppression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 11"/>
          <p:cNvSpPr/>
          <p:nvPr/>
        </p:nvSpPr>
        <p:spPr>
          <a:xfrm>
            <a:off x="10229850" y="8401050"/>
            <a:ext cx="222054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Insight: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12"/>
          <p:cNvSpPr/>
          <p:nvPr/>
        </p:nvSpPr>
        <p:spPr>
          <a:xfrm>
            <a:off x="9944100" y="8858250"/>
            <a:ext cx="6858000" cy="1028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700"/>
              </a:lnSpc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COMED increases baseline biomarker production (KIN), validating its inclusion as a covariate on KIN in the indirect response model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 13"/>
          <p:cNvSpPr/>
          <p:nvPr/>
        </p:nvSpPr>
        <p:spPr>
          <a:xfrm>
            <a:off x="914400" y="10058400"/>
            <a:ext cx="9249459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Mechanistic PK/PD Modeling: An ODE-Based Approach for Drug Development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Text 14"/>
          <p:cNvSpPr/>
          <p:nvPr/>
        </p:nvSpPr>
        <p:spPr>
          <a:xfrm>
            <a:off x="17051685" y="10058400"/>
            <a:ext cx="386298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defTabSz="1371600">
              <a:lnSpc>
                <a:spcPts val="2250"/>
              </a:lnSpc>
            </a:pPr>
            <a:r>
              <a:rPr lang="en-US" sz="1575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6/8</a:t>
            </a:r>
            <a:endParaRPr lang="en-US" sz="15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785254-4599-0F65-14F6-592D4BA426A0}"/>
              </a:ext>
            </a:extLst>
          </p:cNvPr>
          <p:cNvSpPr txBox="1"/>
          <p:nvPr/>
        </p:nvSpPr>
        <p:spPr>
          <a:xfrm>
            <a:off x="15513247" y="9886951"/>
            <a:ext cx="2685287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1371600"/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enutzerdefiniert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 discovery_V1_win32_EF_v4.potx" id="{C76E1CB0-558D-4FB9-AA8B-DAB0BFDB970A}" vid="{87D4F3E9-C3BB-413B-A87E-0B7BB674A5C4}"/>
    </a:ext>
  </a:extLst>
</a:theme>
</file>

<file path=ppt/theme/theme5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4404</Words>
  <Application>Microsoft Office PowerPoint</Application>
  <PresentationFormat>Custom</PresentationFormat>
  <Paragraphs>753</Paragraphs>
  <Slides>62</Slides>
  <Notes>26</Notes>
  <HiddenSlides>0</HiddenSlides>
  <MMClips>7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62</vt:i4>
      </vt:variant>
    </vt:vector>
  </HeadingPairs>
  <TitlesOfParts>
    <vt:vector size="89" baseType="lpstr">
      <vt:lpstr>Space Mono Bold</vt:lpstr>
      <vt:lpstr>ui-monospace</vt:lpstr>
      <vt:lpstr>나눔스퀘어 Bold</vt:lpstr>
      <vt:lpstr>Courier New</vt:lpstr>
      <vt:lpstr>Space Mono</vt:lpstr>
      <vt:lpstr>Calibri Light</vt:lpstr>
      <vt:lpstr>Wingdings</vt:lpstr>
      <vt:lpstr>ui-sans-serif</vt:lpstr>
      <vt:lpstr>Cambria Math</vt:lpstr>
      <vt:lpstr>Aptos</vt:lpstr>
      <vt:lpstr>나눔바른고딕</vt:lpstr>
      <vt:lpstr>나눔스퀘어</vt:lpstr>
      <vt:lpstr>맑은 고딕</vt:lpstr>
      <vt:lpstr>G마켓 산스 TTF Medium</vt:lpstr>
      <vt:lpstr>Raleway</vt:lpstr>
      <vt:lpstr>Fraunces Extra Bold</vt:lpstr>
      <vt:lpstr>Posterama</vt:lpstr>
      <vt:lpstr>Nobile</vt:lpstr>
      <vt:lpstr>Fraunces Light</vt:lpstr>
      <vt:lpstr>Calibri</vt:lpstr>
      <vt:lpstr>Daytona Condensed Light</vt:lpstr>
      <vt:lpstr>Arial</vt:lpstr>
      <vt:lpstr>Office Theme</vt:lpstr>
      <vt:lpstr>1_Office Theme</vt:lpstr>
      <vt:lpstr>2_Office Theme</vt:lpstr>
      <vt:lpstr>Benutzerdefinierte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Quantum inspired Trajectory Flow matching (QTFM)</vt:lpstr>
      <vt:lpstr>OUtline</vt:lpstr>
      <vt:lpstr>Pk/PD Problem</vt:lpstr>
      <vt:lpstr>Our Approach</vt:lpstr>
      <vt:lpstr>WhY TFM?</vt:lpstr>
      <vt:lpstr>TFM Model Instance</vt:lpstr>
      <vt:lpstr>Where Quantum is applied</vt:lpstr>
      <vt:lpstr>Advantages of using Quantum (inspired) method</vt:lpstr>
      <vt:lpstr>Results</vt:lpstr>
      <vt:lpstr>Classical vs. Quantum</vt:lpstr>
      <vt:lpstr>Generalizability &amp; Scalability</vt:lpstr>
      <vt:lpstr>Summary</vt:lpstr>
      <vt:lpstr>Plan for Phase 2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Dataset &amp; Task</vt:lpstr>
      <vt:lpstr>2. Quantum-enhanced ML Framework for Dose Optimization</vt:lpstr>
      <vt:lpstr>3. Model Search</vt:lpstr>
      <vt:lpstr>3. Quantum Model (Qubits, Layers, Advantage)</vt:lpstr>
      <vt:lpstr>4. Conclusion</vt:lpstr>
      <vt:lpstr>PowerPoint Presentation</vt:lpstr>
      <vt:lpstr>PowerPoint Presentation</vt:lpstr>
      <vt:lpstr>Quantum Dose</vt:lpstr>
      <vt:lpstr>Motivation</vt:lpstr>
      <vt:lpstr>Quantum Dose Method</vt:lpstr>
      <vt:lpstr>Advantages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challange rollup (Presentation)</dc:title>
  <dc:creator>Vaidas Jokubauskis</dc:creator>
  <cp:lastModifiedBy>Vaidas Jokubauskis</cp:lastModifiedBy>
  <cp:revision>13</cp:revision>
  <dcterms:created xsi:type="dcterms:W3CDTF">2006-08-16T00:00:00Z</dcterms:created>
  <dcterms:modified xsi:type="dcterms:W3CDTF">2025-11-10T14:36:36Z</dcterms:modified>
  <dc:identifier>DAG3pBnKIMY</dc:identifier>
</cp:coreProperties>
</file>